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6.jpg" ContentType="image/jpg"/>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73" r:id="rId6"/>
  </p:sldMasterIdLst>
  <p:notesMasterIdLst>
    <p:notesMasterId r:id="rId45"/>
  </p:notesMasterIdLst>
  <p:handoutMasterIdLst>
    <p:handoutMasterId r:id="rId46"/>
  </p:handoutMasterIdLst>
  <p:sldIdLst>
    <p:sldId id="256" r:id="rId7"/>
    <p:sldId id="284" r:id="rId8"/>
    <p:sldId id="313" r:id="rId9"/>
    <p:sldId id="288" r:id="rId10"/>
    <p:sldId id="314" r:id="rId11"/>
    <p:sldId id="315" r:id="rId12"/>
    <p:sldId id="312" r:id="rId13"/>
    <p:sldId id="430" r:id="rId14"/>
    <p:sldId id="425" r:id="rId15"/>
    <p:sldId id="424" r:id="rId16"/>
    <p:sldId id="319" r:id="rId17"/>
    <p:sldId id="432" r:id="rId18"/>
    <p:sldId id="320" r:id="rId19"/>
    <p:sldId id="428" r:id="rId20"/>
    <p:sldId id="291" r:id="rId21"/>
    <p:sldId id="290" r:id="rId22"/>
    <p:sldId id="316" r:id="rId23"/>
    <p:sldId id="311" r:id="rId24"/>
    <p:sldId id="293" r:id="rId25"/>
    <p:sldId id="296" r:id="rId26"/>
    <p:sldId id="294" r:id="rId27"/>
    <p:sldId id="295" r:id="rId28"/>
    <p:sldId id="299" r:id="rId29"/>
    <p:sldId id="434" r:id="rId30"/>
    <p:sldId id="297" r:id="rId31"/>
    <p:sldId id="298" r:id="rId32"/>
    <p:sldId id="301" r:id="rId33"/>
    <p:sldId id="300" r:id="rId34"/>
    <p:sldId id="303" r:id="rId35"/>
    <p:sldId id="302" r:id="rId36"/>
    <p:sldId id="307" r:id="rId37"/>
    <p:sldId id="304" r:id="rId38"/>
    <p:sldId id="305" r:id="rId39"/>
    <p:sldId id="306" r:id="rId40"/>
    <p:sldId id="289" r:id="rId41"/>
    <p:sldId id="308" r:id="rId42"/>
    <p:sldId id="292" r:id="rId43"/>
    <p:sldId id="31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D22"/>
    <a:srgbClr val="00FF99"/>
    <a:srgbClr val="E1DDD0"/>
    <a:srgbClr val="E6E0CF"/>
    <a:srgbClr val="484C4D"/>
    <a:srgbClr val="32A4CE"/>
    <a:srgbClr val="B5A88D"/>
    <a:srgbClr val="D68533"/>
    <a:srgbClr val="95BAC1"/>
    <a:srgbClr val="ABB6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0" autoAdjust="0"/>
    <p:restoredTop sz="95833" autoAdjust="0"/>
  </p:normalViewPr>
  <p:slideViewPr>
    <p:cSldViewPr snapToGrid="0" snapToObjects="1" showGuides="1">
      <p:cViewPr varScale="1">
        <p:scale>
          <a:sx n="109" d="100"/>
          <a:sy n="109" d="100"/>
        </p:scale>
        <p:origin x="1722" y="108"/>
      </p:cViewPr>
      <p:guideLst>
        <p:guide orient="horz" pos="4319"/>
        <p:guide pos="575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2387C-949A-484E-8D10-82CAA403335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FBA7E00-4F10-49FA-9EDE-FA63B4803974}">
      <dgm:prSet phldrT="[Text]"/>
      <dgm:spPr/>
      <dgm:t>
        <a:bodyPr/>
        <a:lstStyle/>
        <a:p>
          <a:r>
            <a:rPr lang="en-US" dirty="0"/>
            <a:t>Verbal</a:t>
          </a:r>
        </a:p>
      </dgm:t>
    </dgm:pt>
    <dgm:pt modelId="{E1D3A002-C5DC-4841-92B5-E82148D06AF3}" type="parTrans" cxnId="{C3615A42-5780-43FF-8CF2-B5252C763831}">
      <dgm:prSet/>
      <dgm:spPr/>
      <dgm:t>
        <a:bodyPr/>
        <a:lstStyle/>
        <a:p>
          <a:endParaRPr lang="en-US"/>
        </a:p>
      </dgm:t>
    </dgm:pt>
    <dgm:pt modelId="{9E248A79-4D25-415E-BABB-4B7268F895F2}" type="sibTrans" cxnId="{C3615A42-5780-43FF-8CF2-B5252C763831}">
      <dgm:prSet/>
      <dgm:spPr/>
      <dgm:t>
        <a:bodyPr/>
        <a:lstStyle/>
        <a:p>
          <a:endParaRPr lang="en-US"/>
        </a:p>
      </dgm:t>
    </dgm:pt>
    <dgm:pt modelId="{3744DECA-23C8-4374-9938-CE6473660E05}">
      <dgm:prSet phldrT="[Text]"/>
      <dgm:spPr/>
      <dgm:t>
        <a:bodyPr/>
        <a:lstStyle/>
        <a:p>
          <a:r>
            <a:rPr lang="en-US" dirty="0"/>
            <a:t>Positive Reinforcement</a:t>
          </a:r>
        </a:p>
      </dgm:t>
    </dgm:pt>
    <dgm:pt modelId="{4E6E64C1-3FEB-440F-BDE2-4F1B0089B259}" type="parTrans" cxnId="{5A2BC576-B74F-4D9F-8B8A-3A22EF6348BF}">
      <dgm:prSet/>
      <dgm:spPr/>
      <dgm:t>
        <a:bodyPr/>
        <a:lstStyle/>
        <a:p>
          <a:endParaRPr lang="en-US"/>
        </a:p>
      </dgm:t>
    </dgm:pt>
    <dgm:pt modelId="{C3432BBA-3022-4F5C-87C9-7B36673D26F9}" type="sibTrans" cxnId="{5A2BC576-B74F-4D9F-8B8A-3A22EF6348BF}">
      <dgm:prSet/>
      <dgm:spPr/>
      <dgm:t>
        <a:bodyPr/>
        <a:lstStyle/>
        <a:p>
          <a:endParaRPr lang="en-US"/>
        </a:p>
      </dgm:t>
    </dgm:pt>
    <dgm:pt modelId="{F81EA55A-3C22-4DCC-9067-52509816DCA9}">
      <dgm:prSet phldrT="[Text]"/>
      <dgm:spPr/>
      <dgm:t>
        <a:bodyPr/>
        <a:lstStyle/>
        <a:p>
          <a:r>
            <a:rPr lang="en-US" dirty="0"/>
            <a:t>Remembering</a:t>
          </a:r>
        </a:p>
      </dgm:t>
    </dgm:pt>
    <dgm:pt modelId="{58D82C4B-36A4-4008-9252-567356D163D1}" type="parTrans" cxnId="{2A7359D1-AEAC-4F9E-8027-E5E967FE5436}">
      <dgm:prSet/>
      <dgm:spPr/>
      <dgm:t>
        <a:bodyPr/>
        <a:lstStyle/>
        <a:p>
          <a:endParaRPr lang="en-US"/>
        </a:p>
      </dgm:t>
    </dgm:pt>
    <dgm:pt modelId="{88FF3C3F-A222-43EB-9DF9-E1F60A3B8777}" type="sibTrans" cxnId="{2A7359D1-AEAC-4F9E-8027-E5E967FE5436}">
      <dgm:prSet/>
      <dgm:spPr/>
      <dgm:t>
        <a:bodyPr/>
        <a:lstStyle/>
        <a:p>
          <a:endParaRPr lang="en-US"/>
        </a:p>
      </dgm:t>
    </dgm:pt>
    <dgm:pt modelId="{73813FD8-07D2-4362-A338-BAB1C6188943}">
      <dgm:prSet phldrT="[Text]"/>
      <dgm:spPr/>
      <dgm:t>
        <a:bodyPr/>
        <a:lstStyle/>
        <a:p>
          <a:r>
            <a:rPr lang="en-US" dirty="0"/>
            <a:t>Non-Verbal</a:t>
          </a:r>
        </a:p>
      </dgm:t>
    </dgm:pt>
    <dgm:pt modelId="{373190FF-335D-4F52-848D-9132933DF961}" type="parTrans" cxnId="{EB43B590-9A18-4BEB-95C7-BAA1EF8D1D02}">
      <dgm:prSet/>
      <dgm:spPr/>
      <dgm:t>
        <a:bodyPr/>
        <a:lstStyle/>
        <a:p>
          <a:endParaRPr lang="en-US"/>
        </a:p>
      </dgm:t>
    </dgm:pt>
    <dgm:pt modelId="{614FD859-F4D1-4C5A-8B67-89C200CADC0F}" type="sibTrans" cxnId="{EB43B590-9A18-4BEB-95C7-BAA1EF8D1D02}">
      <dgm:prSet/>
      <dgm:spPr/>
      <dgm:t>
        <a:bodyPr/>
        <a:lstStyle/>
        <a:p>
          <a:endParaRPr lang="en-US"/>
        </a:p>
      </dgm:t>
    </dgm:pt>
    <dgm:pt modelId="{E404FCBD-7BE2-4A9E-A9A8-4E8FD72093AD}">
      <dgm:prSet phldrT="[Text]"/>
      <dgm:spPr/>
      <dgm:t>
        <a:bodyPr/>
        <a:lstStyle/>
        <a:p>
          <a:r>
            <a:rPr lang="en-US" dirty="0"/>
            <a:t>Eye contact</a:t>
          </a:r>
        </a:p>
      </dgm:t>
    </dgm:pt>
    <dgm:pt modelId="{FBBDF5B4-A22C-4795-95D9-87DFC2D7653A}" type="parTrans" cxnId="{40EB97B4-0A02-436E-B20B-FD8A5F5A00EE}">
      <dgm:prSet/>
      <dgm:spPr/>
      <dgm:t>
        <a:bodyPr/>
        <a:lstStyle/>
        <a:p>
          <a:endParaRPr lang="en-US"/>
        </a:p>
      </dgm:t>
    </dgm:pt>
    <dgm:pt modelId="{96C21C85-FB56-40FA-9E45-C5B4E942D811}" type="sibTrans" cxnId="{40EB97B4-0A02-436E-B20B-FD8A5F5A00EE}">
      <dgm:prSet/>
      <dgm:spPr/>
      <dgm:t>
        <a:bodyPr/>
        <a:lstStyle/>
        <a:p>
          <a:endParaRPr lang="en-US"/>
        </a:p>
      </dgm:t>
    </dgm:pt>
    <dgm:pt modelId="{6BBB34E2-DE0A-4B25-82A8-87058DBA6C0D}">
      <dgm:prSet phldrT="[Text]"/>
      <dgm:spPr/>
      <dgm:t>
        <a:bodyPr/>
        <a:lstStyle/>
        <a:p>
          <a:r>
            <a:rPr lang="en-US" dirty="0"/>
            <a:t>Smile</a:t>
          </a:r>
        </a:p>
      </dgm:t>
    </dgm:pt>
    <dgm:pt modelId="{F4206D39-B3E2-46B9-8C55-A4BA0BC3E6D5}" type="parTrans" cxnId="{F21EFD30-EC70-40A9-AE6C-1DAFF9ADEDEC}">
      <dgm:prSet/>
      <dgm:spPr/>
      <dgm:t>
        <a:bodyPr/>
        <a:lstStyle/>
        <a:p>
          <a:endParaRPr lang="en-US"/>
        </a:p>
      </dgm:t>
    </dgm:pt>
    <dgm:pt modelId="{8762584D-731D-4B8B-8F7E-47E5E5765667}" type="sibTrans" cxnId="{F21EFD30-EC70-40A9-AE6C-1DAFF9ADEDEC}">
      <dgm:prSet/>
      <dgm:spPr/>
      <dgm:t>
        <a:bodyPr/>
        <a:lstStyle/>
        <a:p>
          <a:endParaRPr lang="en-US"/>
        </a:p>
      </dgm:t>
    </dgm:pt>
    <dgm:pt modelId="{07F58649-A6F7-4B55-9862-79BDA33BBB5F}">
      <dgm:prSet phldrT="[Text]"/>
      <dgm:spPr/>
      <dgm:t>
        <a:bodyPr/>
        <a:lstStyle/>
        <a:p>
          <a:r>
            <a:rPr lang="en-US" dirty="0"/>
            <a:t>Head nod</a:t>
          </a:r>
        </a:p>
      </dgm:t>
    </dgm:pt>
    <dgm:pt modelId="{33962D8C-091D-4906-87BF-C363A1DC6CDC}" type="parTrans" cxnId="{0E528E85-624D-4CD6-A21D-6F4E2E83AD93}">
      <dgm:prSet/>
      <dgm:spPr/>
      <dgm:t>
        <a:bodyPr/>
        <a:lstStyle/>
        <a:p>
          <a:endParaRPr lang="en-US"/>
        </a:p>
      </dgm:t>
    </dgm:pt>
    <dgm:pt modelId="{12D7168F-05D3-43F1-A079-8C35956203B7}" type="sibTrans" cxnId="{0E528E85-624D-4CD6-A21D-6F4E2E83AD93}">
      <dgm:prSet/>
      <dgm:spPr/>
      <dgm:t>
        <a:bodyPr/>
        <a:lstStyle/>
        <a:p>
          <a:endParaRPr lang="en-US"/>
        </a:p>
      </dgm:t>
    </dgm:pt>
    <dgm:pt modelId="{9DCC385A-5A24-4D16-8CC8-4D41A61A5DDD}">
      <dgm:prSet phldrT="[Text]"/>
      <dgm:spPr/>
      <dgm:t>
        <a:bodyPr/>
        <a:lstStyle/>
        <a:p>
          <a:r>
            <a:rPr lang="en-US" dirty="0"/>
            <a:t>Posture</a:t>
          </a:r>
        </a:p>
      </dgm:t>
    </dgm:pt>
    <dgm:pt modelId="{7D6FA78C-87BB-491C-ACF6-BB2E542EBD64}" type="parTrans" cxnId="{14939267-FFE1-4DC5-BC1A-D70D8E5C9A6C}">
      <dgm:prSet/>
      <dgm:spPr/>
      <dgm:t>
        <a:bodyPr/>
        <a:lstStyle/>
        <a:p>
          <a:endParaRPr lang="en-US"/>
        </a:p>
      </dgm:t>
    </dgm:pt>
    <dgm:pt modelId="{3AED2490-7414-4014-8024-EF3FF5C30FBD}" type="sibTrans" cxnId="{14939267-FFE1-4DC5-BC1A-D70D8E5C9A6C}">
      <dgm:prSet/>
      <dgm:spPr/>
      <dgm:t>
        <a:bodyPr/>
        <a:lstStyle/>
        <a:p>
          <a:endParaRPr lang="en-US"/>
        </a:p>
      </dgm:t>
    </dgm:pt>
    <dgm:pt modelId="{6FB06B29-B53C-4661-8708-55754875A1DE}">
      <dgm:prSet phldrT="[Text]"/>
      <dgm:spPr/>
      <dgm:t>
        <a:bodyPr/>
        <a:lstStyle/>
        <a:p>
          <a:r>
            <a:rPr lang="en-US" dirty="0"/>
            <a:t>Focus</a:t>
          </a:r>
        </a:p>
      </dgm:t>
    </dgm:pt>
    <dgm:pt modelId="{9211EBD2-00B7-4DF5-9A58-9CA10790C9C8}" type="parTrans" cxnId="{C0E9ED92-997E-4EDD-B567-04E37C18BE81}">
      <dgm:prSet/>
      <dgm:spPr/>
      <dgm:t>
        <a:bodyPr/>
        <a:lstStyle/>
        <a:p>
          <a:endParaRPr lang="en-US"/>
        </a:p>
      </dgm:t>
    </dgm:pt>
    <dgm:pt modelId="{94130BA0-C4C3-49F1-9DC5-55AF7D6E3EA1}" type="sibTrans" cxnId="{C0E9ED92-997E-4EDD-B567-04E37C18BE81}">
      <dgm:prSet/>
      <dgm:spPr/>
      <dgm:t>
        <a:bodyPr/>
        <a:lstStyle/>
        <a:p>
          <a:endParaRPr lang="en-US"/>
        </a:p>
      </dgm:t>
    </dgm:pt>
    <dgm:pt modelId="{14054730-D902-48A8-A1FA-5AE92C821D2D}">
      <dgm:prSet phldrT="[Text]"/>
      <dgm:spPr/>
      <dgm:t>
        <a:bodyPr/>
        <a:lstStyle/>
        <a:p>
          <a:r>
            <a:rPr lang="en-US" dirty="0"/>
            <a:t>Mirroring</a:t>
          </a:r>
        </a:p>
      </dgm:t>
    </dgm:pt>
    <dgm:pt modelId="{8AAD362C-B8F1-410D-AADA-F2F308FFAA21}" type="parTrans" cxnId="{228751E0-D1F9-4CEF-BB7E-ED0EB0930D66}">
      <dgm:prSet/>
      <dgm:spPr/>
      <dgm:t>
        <a:bodyPr/>
        <a:lstStyle/>
        <a:p>
          <a:endParaRPr lang="en-US"/>
        </a:p>
      </dgm:t>
    </dgm:pt>
    <dgm:pt modelId="{7E9CC3A5-0170-4D07-B6D3-130C0745D04C}" type="sibTrans" cxnId="{228751E0-D1F9-4CEF-BB7E-ED0EB0930D66}">
      <dgm:prSet/>
      <dgm:spPr/>
      <dgm:t>
        <a:bodyPr/>
        <a:lstStyle/>
        <a:p>
          <a:endParaRPr lang="en-US"/>
        </a:p>
      </dgm:t>
    </dgm:pt>
    <dgm:pt modelId="{6440FE27-7B28-4150-B6D5-4A3F07BE5068}">
      <dgm:prSet phldrT="[Text]"/>
      <dgm:spPr/>
      <dgm:t>
        <a:bodyPr/>
        <a:lstStyle/>
        <a:p>
          <a:r>
            <a:rPr lang="en-US" dirty="0"/>
            <a:t>Questioning</a:t>
          </a:r>
        </a:p>
      </dgm:t>
    </dgm:pt>
    <dgm:pt modelId="{CBB00300-53C4-4054-9EDF-459A37EB5346}" type="parTrans" cxnId="{9DB02430-ABA6-43AE-ADC2-6E51DF9E031D}">
      <dgm:prSet/>
      <dgm:spPr/>
      <dgm:t>
        <a:bodyPr/>
        <a:lstStyle/>
        <a:p>
          <a:endParaRPr lang="en-US"/>
        </a:p>
      </dgm:t>
    </dgm:pt>
    <dgm:pt modelId="{BB2A77B0-C7DC-4A4C-9B8E-DCF944ED3BA7}" type="sibTrans" cxnId="{9DB02430-ABA6-43AE-ADC2-6E51DF9E031D}">
      <dgm:prSet/>
      <dgm:spPr/>
      <dgm:t>
        <a:bodyPr/>
        <a:lstStyle/>
        <a:p>
          <a:endParaRPr lang="en-US"/>
        </a:p>
      </dgm:t>
    </dgm:pt>
    <dgm:pt modelId="{73CCCAB7-F366-46CD-A8EC-E953A3AB6267}">
      <dgm:prSet phldrT="[Text]"/>
      <dgm:spPr/>
      <dgm:t>
        <a:bodyPr/>
        <a:lstStyle/>
        <a:p>
          <a:r>
            <a:rPr lang="en-US" dirty="0"/>
            <a:t>Clarification</a:t>
          </a:r>
        </a:p>
      </dgm:t>
    </dgm:pt>
    <dgm:pt modelId="{C542DB48-8A2C-422F-AE02-D97C65C94EE7}" type="parTrans" cxnId="{414780EA-EABB-4EDD-8E1C-789110FCB9A4}">
      <dgm:prSet/>
      <dgm:spPr/>
      <dgm:t>
        <a:bodyPr/>
        <a:lstStyle/>
        <a:p>
          <a:endParaRPr lang="en-US"/>
        </a:p>
      </dgm:t>
    </dgm:pt>
    <dgm:pt modelId="{5C2CC7EB-3614-4351-B50F-FB00F2450917}" type="sibTrans" cxnId="{414780EA-EABB-4EDD-8E1C-789110FCB9A4}">
      <dgm:prSet/>
      <dgm:spPr/>
      <dgm:t>
        <a:bodyPr/>
        <a:lstStyle/>
        <a:p>
          <a:endParaRPr lang="en-US"/>
        </a:p>
      </dgm:t>
    </dgm:pt>
    <dgm:pt modelId="{E088987B-04F6-441B-B606-E3015ED66F29}">
      <dgm:prSet phldrT="[Text]"/>
      <dgm:spPr/>
      <dgm:t>
        <a:bodyPr/>
        <a:lstStyle/>
        <a:p>
          <a:r>
            <a:rPr lang="en-US" dirty="0"/>
            <a:t>Reflection</a:t>
          </a:r>
        </a:p>
      </dgm:t>
    </dgm:pt>
    <dgm:pt modelId="{CCBB9256-0362-4884-BBBD-906C7779D21A}" type="parTrans" cxnId="{DBACAA29-6DF9-4AF0-8CA1-BB79033D472B}">
      <dgm:prSet/>
      <dgm:spPr/>
      <dgm:t>
        <a:bodyPr/>
        <a:lstStyle/>
        <a:p>
          <a:endParaRPr lang="en-US"/>
        </a:p>
      </dgm:t>
    </dgm:pt>
    <dgm:pt modelId="{C694723A-0BDA-4BB8-A722-3DA4E8522BB8}" type="sibTrans" cxnId="{DBACAA29-6DF9-4AF0-8CA1-BB79033D472B}">
      <dgm:prSet/>
      <dgm:spPr/>
      <dgm:t>
        <a:bodyPr/>
        <a:lstStyle/>
        <a:p>
          <a:endParaRPr lang="en-US"/>
        </a:p>
      </dgm:t>
    </dgm:pt>
    <dgm:pt modelId="{3697A94D-E7D5-4618-9CB3-92D5E27D600B}" type="pres">
      <dgm:prSet presAssocID="{AA82387C-949A-484E-8D10-82CAA4033357}" presName="Name0" presStyleCnt="0">
        <dgm:presLayoutVars>
          <dgm:dir/>
          <dgm:animLvl val="lvl"/>
          <dgm:resizeHandles val="exact"/>
        </dgm:presLayoutVars>
      </dgm:prSet>
      <dgm:spPr/>
    </dgm:pt>
    <dgm:pt modelId="{7F6337C1-2517-4761-BE5E-595902320824}" type="pres">
      <dgm:prSet presAssocID="{6FBA7E00-4F10-49FA-9EDE-FA63B4803974}" presName="composite" presStyleCnt="0"/>
      <dgm:spPr/>
    </dgm:pt>
    <dgm:pt modelId="{314922E6-466A-40D2-BEE4-E04E843CAC31}" type="pres">
      <dgm:prSet presAssocID="{6FBA7E00-4F10-49FA-9EDE-FA63B4803974}" presName="parTx" presStyleLbl="alignNode1" presStyleIdx="0" presStyleCnt="2">
        <dgm:presLayoutVars>
          <dgm:chMax val="0"/>
          <dgm:chPref val="0"/>
          <dgm:bulletEnabled val="1"/>
        </dgm:presLayoutVars>
      </dgm:prSet>
      <dgm:spPr/>
    </dgm:pt>
    <dgm:pt modelId="{EA0ED865-4A46-45BA-A6A1-F34AA557954F}" type="pres">
      <dgm:prSet presAssocID="{6FBA7E00-4F10-49FA-9EDE-FA63B4803974}" presName="desTx" presStyleLbl="alignAccFollowNode1" presStyleIdx="0" presStyleCnt="2">
        <dgm:presLayoutVars>
          <dgm:bulletEnabled val="1"/>
        </dgm:presLayoutVars>
      </dgm:prSet>
      <dgm:spPr/>
    </dgm:pt>
    <dgm:pt modelId="{2C418159-FBFF-4F14-8D89-E46B5B5D37F2}" type="pres">
      <dgm:prSet presAssocID="{9E248A79-4D25-415E-BABB-4B7268F895F2}" presName="space" presStyleCnt="0"/>
      <dgm:spPr/>
    </dgm:pt>
    <dgm:pt modelId="{DDEE3054-0138-4CDE-9578-2DD477BF8A93}" type="pres">
      <dgm:prSet presAssocID="{73813FD8-07D2-4362-A338-BAB1C6188943}" presName="composite" presStyleCnt="0"/>
      <dgm:spPr/>
    </dgm:pt>
    <dgm:pt modelId="{62F4EB6D-05E1-4D16-8C00-757E7B050154}" type="pres">
      <dgm:prSet presAssocID="{73813FD8-07D2-4362-A338-BAB1C6188943}" presName="parTx" presStyleLbl="alignNode1" presStyleIdx="1" presStyleCnt="2">
        <dgm:presLayoutVars>
          <dgm:chMax val="0"/>
          <dgm:chPref val="0"/>
          <dgm:bulletEnabled val="1"/>
        </dgm:presLayoutVars>
      </dgm:prSet>
      <dgm:spPr/>
    </dgm:pt>
    <dgm:pt modelId="{CACBFA54-D960-4DC3-81F8-23576A3F304C}" type="pres">
      <dgm:prSet presAssocID="{73813FD8-07D2-4362-A338-BAB1C6188943}" presName="desTx" presStyleLbl="alignAccFollowNode1" presStyleIdx="1" presStyleCnt="2">
        <dgm:presLayoutVars>
          <dgm:bulletEnabled val="1"/>
        </dgm:presLayoutVars>
      </dgm:prSet>
      <dgm:spPr/>
    </dgm:pt>
  </dgm:ptLst>
  <dgm:cxnLst>
    <dgm:cxn modelId="{614B4717-6EE8-49B2-8134-C508ED0BCD65}" type="presOf" srcId="{6FB06B29-B53C-4661-8708-55754875A1DE}" destId="{CACBFA54-D960-4DC3-81F8-23576A3F304C}" srcOrd="0" destOrd="4" presId="urn:microsoft.com/office/officeart/2005/8/layout/hList1"/>
    <dgm:cxn modelId="{BDEFB019-3460-4553-A163-65B5158098FC}" type="presOf" srcId="{6440FE27-7B28-4150-B6D5-4A3F07BE5068}" destId="{EA0ED865-4A46-45BA-A6A1-F34AA557954F}" srcOrd="0" destOrd="2" presId="urn:microsoft.com/office/officeart/2005/8/layout/hList1"/>
    <dgm:cxn modelId="{3289921C-A1F5-4FC3-BA52-B02585EA2C32}" type="presOf" srcId="{73CCCAB7-F366-46CD-A8EC-E953A3AB6267}" destId="{EA0ED865-4A46-45BA-A6A1-F34AA557954F}" srcOrd="0" destOrd="3" presId="urn:microsoft.com/office/officeart/2005/8/layout/hList1"/>
    <dgm:cxn modelId="{DBACAA29-6DF9-4AF0-8CA1-BB79033D472B}" srcId="{6FBA7E00-4F10-49FA-9EDE-FA63B4803974}" destId="{E088987B-04F6-441B-B606-E3015ED66F29}" srcOrd="4" destOrd="0" parTransId="{CCBB9256-0362-4884-BBBD-906C7779D21A}" sibTransId="{C694723A-0BDA-4BB8-A722-3DA4E8522BB8}"/>
    <dgm:cxn modelId="{9DB02430-ABA6-43AE-ADC2-6E51DF9E031D}" srcId="{6FBA7E00-4F10-49FA-9EDE-FA63B4803974}" destId="{6440FE27-7B28-4150-B6D5-4A3F07BE5068}" srcOrd="2" destOrd="0" parTransId="{CBB00300-53C4-4054-9EDF-459A37EB5346}" sibTransId="{BB2A77B0-C7DC-4A4C-9B8E-DCF944ED3BA7}"/>
    <dgm:cxn modelId="{F21EFD30-EC70-40A9-AE6C-1DAFF9ADEDEC}" srcId="{73813FD8-07D2-4362-A338-BAB1C6188943}" destId="{6BBB34E2-DE0A-4B25-82A8-87058DBA6C0D}" srcOrd="1" destOrd="0" parTransId="{F4206D39-B3E2-46B9-8C55-A4BA0BC3E6D5}" sibTransId="{8762584D-731D-4B8B-8F7E-47E5E5765667}"/>
    <dgm:cxn modelId="{1EADD13D-E343-42E0-84C7-05E4F3FA491B}" type="presOf" srcId="{07F58649-A6F7-4B55-9862-79BDA33BBB5F}" destId="{CACBFA54-D960-4DC3-81F8-23576A3F304C}" srcOrd="0" destOrd="2" presId="urn:microsoft.com/office/officeart/2005/8/layout/hList1"/>
    <dgm:cxn modelId="{C3615A42-5780-43FF-8CF2-B5252C763831}" srcId="{AA82387C-949A-484E-8D10-82CAA4033357}" destId="{6FBA7E00-4F10-49FA-9EDE-FA63B4803974}" srcOrd="0" destOrd="0" parTransId="{E1D3A002-C5DC-4841-92B5-E82148D06AF3}" sibTransId="{9E248A79-4D25-415E-BABB-4B7268F895F2}"/>
    <dgm:cxn modelId="{93607945-3D6D-4AE1-8C97-09672B3BE451}" type="presOf" srcId="{9DCC385A-5A24-4D16-8CC8-4D41A61A5DDD}" destId="{CACBFA54-D960-4DC3-81F8-23576A3F304C}" srcOrd="0" destOrd="3" presId="urn:microsoft.com/office/officeart/2005/8/layout/hList1"/>
    <dgm:cxn modelId="{14939267-FFE1-4DC5-BC1A-D70D8E5C9A6C}" srcId="{73813FD8-07D2-4362-A338-BAB1C6188943}" destId="{9DCC385A-5A24-4D16-8CC8-4D41A61A5DDD}" srcOrd="3" destOrd="0" parTransId="{7D6FA78C-87BB-491C-ACF6-BB2E542EBD64}" sibTransId="{3AED2490-7414-4014-8024-EF3FF5C30FBD}"/>
    <dgm:cxn modelId="{5F273048-5F64-42B0-BF33-B6727A8D496F}" type="presOf" srcId="{73813FD8-07D2-4362-A338-BAB1C6188943}" destId="{62F4EB6D-05E1-4D16-8C00-757E7B050154}" srcOrd="0" destOrd="0" presId="urn:microsoft.com/office/officeart/2005/8/layout/hList1"/>
    <dgm:cxn modelId="{72FD954A-840D-4B58-B08C-3B6BAD6809DA}" type="presOf" srcId="{E404FCBD-7BE2-4A9E-A9A8-4E8FD72093AD}" destId="{CACBFA54-D960-4DC3-81F8-23576A3F304C}" srcOrd="0" destOrd="0" presId="urn:microsoft.com/office/officeart/2005/8/layout/hList1"/>
    <dgm:cxn modelId="{C70E5970-A763-409D-8AC7-F9D2257E4D9A}" type="presOf" srcId="{6FBA7E00-4F10-49FA-9EDE-FA63B4803974}" destId="{314922E6-466A-40D2-BEE4-E04E843CAC31}" srcOrd="0" destOrd="0" presId="urn:microsoft.com/office/officeart/2005/8/layout/hList1"/>
    <dgm:cxn modelId="{F94C0751-C955-4041-AF12-0982AB810F71}" type="presOf" srcId="{E088987B-04F6-441B-B606-E3015ED66F29}" destId="{EA0ED865-4A46-45BA-A6A1-F34AA557954F}" srcOrd="0" destOrd="4" presId="urn:microsoft.com/office/officeart/2005/8/layout/hList1"/>
    <dgm:cxn modelId="{5A2BC576-B74F-4D9F-8B8A-3A22EF6348BF}" srcId="{6FBA7E00-4F10-49FA-9EDE-FA63B4803974}" destId="{3744DECA-23C8-4374-9938-CE6473660E05}" srcOrd="0" destOrd="0" parTransId="{4E6E64C1-3FEB-440F-BDE2-4F1B0089B259}" sibTransId="{C3432BBA-3022-4F5C-87C9-7B36673D26F9}"/>
    <dgm:cxn modelId="{0E528E85-624D-4CD6-A21D-6F4E2E83AD93}" srcId="{73813FD8-07D2-4362-A338-BAB1C6188943}" destId="{07F58649-A6F7-4B55-9862-79BDA33BBB5F}" srcOrd="2" destOrd="0" parTransId="{33962D8C-091D-4906-87BF-C363A1DC6CDC}" sibTransId="{12D7168F-05D3-43F1-A079-8C35956203B7}"/>
    <dgm:cxn modelId="{EB43B590-9A18-4BEB-95C7-BAA1EF8D1D02}" srcId="{AA82387C-949A-484E-8D10-82CAA4033357}" destId="{73813FD8-07D2-4362-A338-BAB1C6188943}" srcOrd="1" destOrd="0" parTransId="{373190FF-335D-4F52-848D-9132933DF961}" sibTransId="{614FD859-F4D1-4C5A-8B67-89C200CADC0F}"/>
    <dgm:cxn modelId="{C0E9ED92-997E-4EDD-B567-04E37C18BE81}" srcId="{73813FD8-07D2-4362-A338-BAB1C6188943}" destId="{6FB06B29-B53C-4661-8708-55754875A1DE}" srcOrd="4" destOrd="0" parTransId="{9211EBD2-00B7-4DF5-9A58-9CA10790C9C8}" sibTransId="{94130BA0-C4C3-49F1-9DC5-55AF7D6E3EA1}"/>
    <dgm:cxn modelId="{6865DA99-D7ED-416E-90AA-9F49D7C3896F}" type="presOf" srcId="{F81EA55A-3C22-4DCC-9067-52509816DCA9}" destId="{EA0ED865-4A46-45BA-A6A1-F34AA557954F}" srcOrd="0" destOrd="1" presId="urn:microsoft.com/office/officeart/2005/8/layout/hList1"/>
    <dgm:cxn modelId="{40EB97B4-0A02-436E-B20B-FD8A5F5A00EE}" srcId="{73813FD8-07D2-4362-A338-BAB1C6188943}" destId="{E404FCBD-7BE2-4A9E-A9A8-4E8FD72093AD}" srcOrd="0" destOrd="0" parTransId="{FBBDF5B4-A22C-4795-95D9-87DFC2D7653A}" sibTransId="{96C21C85-FB56-40FA-9E45-C5B4E942D811}"/>
    <dgm:cxn modelId="{A35FBDC1-5414-48FF-86A0-AF4D81303E31}" type="presOf" srcId="{3744DECA-23C8-4374-9938-CE6473660E05}" destId="{EA0ED865-4A46-45BA-A6A1-F34AA557954F}" srcOrd="0" destOrd="0" presId="urn:microsoft.com/office/officeart/2005/8/layout/hList1"/>
    <dgm:cxn modelId="{2A7359D1-AEAC-4F9E-8027-E5E967FE5436}" srcId="{6FBA7E00-4F10-49FA-9EDE-FA63B4803974}" destId="{F81EA55A-3C22-4DCC-9067-52509816DCA9}" srcOrd="1" destOrd="0" parTransId="{58D82C4B-36A4-4008-9252-567356D163D1}" sibTransId="{88FF3C3F-A222-43EB-9DF9-E1F60A3B8777}"/>
    <dgm:cxn modelId="{717EE2D7-890D-40D2-B2D8-6EFC2AA22C85}" type="presOf" srcId="{14054730-D902-48A8-A1FA-5AE92C821D2D}" destId="{CACBFA54-D960-4DC3-81F8-23576A3F304C}" srcOrd="0" destOrd="5" presId="urn:microsoft.com/office/officeart/2005/8/layout/hList1"/>
    <dgm:cxn modelId="{228751E0-D1F9-4CEF-BB7E-ED0EB0930D66}" srcId="{73813FD8-07D2-4362-A338-BAB1C6188943}" destId="{14054730-D902-48A8-A1FA-5AE92C821D2D}" srcOrd="5" destOrd="0" parTransId="{8AAD362C-B8F1-410D-AADA-F2F308FFAA21}" sibTransId="{7E9CC3A5-0170-4D07-B6D3-130C0745D04C}"/>
    <dgm:cxn modelId="{9FDB04E7-1E22-489D-9597-244B4C56CF8A}" type="presOf" srcId="{AA82387C-949A-484E-8D10-82CAA4033357}" destId="{3697A94D-E7D5-4618-9CB3-92D5E27D600B}" srcOrd="0" destOrd="0" presId="urn:microsoft.com/office/officeart/2005/8/layout/hList1"/>
    <dgm:cxn modelId="{414780EA-EABB-4EDD-8E1C-789110FCB9A4}" srcId="{6FBA7E00-4F10-49FA-9EDE-FA63B4803974}" destId="{73CCCAB7-F366-46CD-A8EC-E953A3AB6267}" srcOrd="3" destOrd="0" parTransId="{C542DB48-8A2C-422F-AE02-D97C65C94EE7}" sibTransId="{5C2CC7EB-3614-4351-B50F-FB00F2450917}"/>
    <dgm:cxn modelId="{2EEDEBF9-279A-4751-80F8-32C093D8ED27}" type="presOf" srcId="{6BBB34E2-DE0A-4B25-82A8-87058DBA6C0D}" destId="{CACBFA54-D960-4DC3-81F8-23576A3F304C}" srcOrd="0" destOrd="1" presId="urn:microsoft.com/office/officeart/2005/8/layout/hList1"/>
    <dgm:cxn modelId="{160CA266-0CE2-4674-A3F4-C64729E3E6D4}" type="presParOf" srcId="{3697A94D-E7D5-4618-9CB3-92D5E27D600B}" destId="{7F6337C1-2517-4761-BE5E-595902320824}" srcOrd="0" destOrd="0" presId="urn:microsoft.com/office/officeart/2005/8/layout/hList1"/>
    <dgm:cxn modelId="{FDCB80E7-6088-463F-8746-D5AD0E2EBD50}" type="presParOf" srcId="{7F6337C1-2517-4761-BE5E-595902320824}" destId="{314922E6-466A-40D2-BEE4-E04E843CAC31}" srcOrd="0" destOrd="0" presId="urn:microsoft.com/office/officeart/2005/8/layout/hList1"/>
    <dgm:cxn modelId="{11DA1212-2B95-4253-8F8C-64AA34F0BE31}" type="presParOf" srcId="{7F6337C1-2517-4761-BE5E-595902320824}" destId="{EA0ED865-4A46-45BA-A6A1-F34AA557954F}" srcOrd="1" destOrd="0" presId="urn:microsoft.com/office/officeart/2005/8/layout/hList1"/>
    <dgm:cxn modelId="{F861581B-E5E0-4781-82AD-52A53DF97A82}" type="presParOf" srcId="{3697A94D-E7D5-4618-9CB3-92D5E27D600B}" destId="{2C418159-FBFF-4F14-8D89-E46B5B5D37F2}" srcOrd="1" destOrd="0" presId="urn:microsoft.com/office/officeart/2005/8/layout/hList1"/>
    <dgm:cxn modelId="{85F193C4-DC6C-465A-8C76-8B2A5C92A344}" type="presParOf" srcId="{3697A94D-E7D5-4618-9CB3-92D5E27D600B}" destId="{DDEE3054-0138-4CDE-9578-2DD477BF8A93}" srcOrd="2" destOrd="0" presId="urn:microsoft.com/office/officeart/2005/8/layout/hList1"/>
    <dgm:cxn modelId="{3DF40930-1218-4CA4-AD2C-8BEA101E4163}" type="presParOf" srcId="{DDEE3054-0138-4CDE-9578-2DD477BF8A93}" destId="{62F4EB6D-05E1-4D16-8C00-757E7B050154}" srcOrd="0" destOrd="0" presId="urn:microsoft.com/office/officeart/2005/8/layout/hList1"/>
    <dgm:cxn modelId="{BFC247C7-FBB7-4953-A397-F1CD4A1B6E23}" type="presParOf" srcId="{DDEE3054-0138-4CDE-9578-2DD477BF8A93}" destId="{CACBFA54-D960-4DC3-81F8-23576A3F304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E6063C-DCFA-4718-BC9B-5E968CFAEEBE}" type="doc">
      <dgm:prSet loTypeId="urn:microsoft.com/office/officeart/2005/8/layout/process1" loCatId="process" qsTypeId="urn:microsoft.com/office/officeart/2005/8/quickstyle/simple1" qsCatId="simple" csTypeId="urn:microsoft.com/office/officeart/2005/8/colors/colorful3" csCatId="colorful" phldr="1"/>
      <dgm:spPr/>
    </dgm:pt>
    <dgm:pt modelId="{AC67C2CE-09E0-47CF-8AE0-CAC6175C8870}">
      <dgm:prSet phldrT="[Text]" custT="1"/>
      <dgm:spPr/>
      <dgm:t>
        <a:bodyPr/>
        <a:lstStyle/>
        <a:p>
          <a:r>
            <a:rPr lang="en-US" sz="1400" dirty="0">
              <a:latin typeface="Libre Baskerville" panose="020B0604020202020204" charset="0"/>
            </a:rPr>
            <a:t>Moisten hands under warm running water</a:t>
          </a:r>
        </a:p>
      </dgm:t>
    </dgm:pt>
    <dgm:pt modelId="{6C27E86E-961A-4E27-A737-60D3677CB047}" type="parTrans" cxnId="{7AFBFD95-C734-483D-8F53-C7857DF7EB82}">
      <dgm:prSet/>
      <dgm:spPr/>
      <dgm:t>
        <a:bodyPr/>
        <a:lstStyle/>
        <a:p>
          <a:endParaRPr lang="en-US"/>
        </a:p>
      </dgm:t>
    </dgm:pt>
    <dgm:pt modelId="{3E5DF289-39D7-45F8-A7E4-6A9278409A0C}" type="sibTrans" cxnId="{7AFBFD95-C734-483D-8F53-C7857DF7EB82}">
      <dgm:prSet/>
      <dgm:spPr/>
      <dgm:t>
        <a:bodyPr/>
        <a:lstStyle/>
        <a:p>
          <a:endParaRPr lang="en-US"/>
        </a:p>
      </dgm:t>
    </dgm:pt>
    <dgm:pt modelId="{4F1ED182-4A87-4179-B458-9666924AB073}">
      <dgm:prSet phldrT="[Text]" custT="1"/>
      <dgm:spPr/>
      <dgm:t>
        <a:bodyPr/>
        <a:lstStyle/>
        <a:p>
          <a:pPr algn="ctr"/>
          <a:r>
            <a:rPr lang="en-US" sz="1400" dirty="0"/>
            <a:t>Rinse with running water.</a:t>
          </a:r>
        </a:p>
      </dgm:t>
    </dgm:pt>
    <dgm:pt modelId="{D4D6C2F6-87CC-430F-B336-5C2E83E03321}" type="parTrans" cxnId="{5FD736C9-6E1A-4291-94EF-4B135AA35F47}">
      <dgm:prSet/>
      <dgm:spPr/>
      <dgm:t>
        <a:bodyPr/>
        <a:lstStyle/>
        <a:p>
          <a:endParaRPr lang="en-US"/>
        </a:p>
      </dgm:t>
    </dgm:pt>
    <dgm:pt modelId="{A0EB8108-6CFF-489E-B462-51FDE7A0C52D}" type="sibTrans" cxnId="{5FD736C9-6E1A-4291-94EF-4B135AA35F47}">
      <dgm:prSet/>
      <dgm:spPr/>
      <dgm:t>
        <a:bodyPr/>
        <a:lstStyle/>
        <a:p>
          <a:endParaRPr lang="en-US"/>
        </a:p>
      </dgm:t>
    </dgm:pt>
    <dgm:pt modelId="{B3FFFE41-EA25-4553-B0FF-56B769646BCA}">
      <dgm:prSet phldrT="[Text]" custT="1"/>
      <dgm:spPr/>
      <dgm:t>
        <a:bodyPr/>
        <a:lstStyle/>
        <a:p>
          <a:r>
            <a:rPr lang="en-US" sz="1400" dirty="0"/>
            <a:t>Dry hands thoroughly with paper towel or under a hand dryer.</a:t>
          </a:r>
        </a:p>
      </dgm:t>
    </dgm:pt>
    <dgm:pt modelId="{7005A285-1286-44F8-840B-AF12B6ABC487}" type="parTrans" cxnId="{AEAEB416-0B1E-491F-BB9B-CD9533E584F5}">
      <dgm:prSet/>
      <dgm:spPr/>
      <dgm:t>
        <a:bodyPr/>
        <a:lstStyle/>
        <a:p>
          <a:endParaRPr lang="en-US"/>
        </a:p>
      </dgm:t>
    </dgm:pt>
    <dgm:pt modelId="{1BCDC4D2-F4AE-497C-9DCE-5ED73B84FEBB}" type="sibTrans" cxnId="{AEAEB416-0B1E-491F-BB9B-CD9533E584F5}">
      <dgm:prSet/>
      <dgm:spPr/>
      <dgm:t>
        <a:bodyPr/>
        <a:lstStyle/>
        <a:p>
          <a:endParaRPr lang="en-US"/>
        </a:p>
      </dgm:t>
    </dgm:pt>
    <dgm:pt modelId="{575EF788-CE54-41F0-B548-765A26C5A084}">
      <dgm:prSet custT="1"/>
      <dgm:spPr/>
      <dgm:t>
        <a:bodyPr/>
        <a:lstStyle/>
        <a:p>
          <a:r>
            <a:rPr lang="en-US" sz="1400" dirty="0">
              <a:latin typeface="Libre Baskerville" panose="020B0604020202020204" charset="0"/>
            </a:rPr>
            <a:t>Apply soap to wet hands. Work up a lather and lather for 15-30 seconds.</a:t>
          </a:r>
        </a:p>
      </dgm:t>
    </dgm:pt>
    <dgm:pt modelId="{0586B5D4-387B-4680-BF90-FB721DD4F581}" type="parTrans" cxnId="{3062F9BF-2A0B-4BCA-8CC7-83C6CF89C39E}">
      <dgm:prSet/>
      <dgm:spPr/>
      <dgm:t>
        <a:bodyPr/>
        <a:lstStyle/>
        <a:p>
          <a:endParaRPr lang="en-US"/>
        </a:p>
      </dgm:t>
    </dgm:pt>
    <dgm:pt modelId="{D261D315-0A87-4BC3-981E-ACCE1B476563}" type="sibTrans" cxnId="{3062F9BF-2A0B-4BCA-8CC7-83C6CF89C39E}">
      <dgm:prSet/>
      <dgm:spPr/>
      <dgm:t>
        <a:bodyPr/>
        <a:lstStyle/>
        <a:p>
          <a:endParaRPr lang="en-US"/>
        </a:p>
      </dgm:t>
    </dgm:pt>
    <dgm:pt modelId="{E9F4CDC2-7810-4D47-8E15-2C5C086ED7D1}" type="pres">
      <dgm:prSet presAssocID="{5AE6063C-DCFA-4718-BC9B-5E968CFAEEBE}" presName="Name0" presStyleCnt="0">
        <dgm:presLayoutVars>
          <dgm:dir/>
          <dgm:resizeHandles val="exact"/>
        </dgm:presLayoutVars>
      </dgm:prSet>
      <dgm:spPr/>
    </dgm:pt>
    <dgm:pt modelId="{7E6B7A3D-6940-47AA-A869-DBAAD35FB887}" type="pres">
      <dgm:prSet presAssocID="{AC67C2CE-09E0-47CF-8AE0-CAC6175C8870}" presName="node" presStyleLbl="node1" presStyleIdx="0" presStyleCnt="4">
        <dgm:presLayoutVars>
          <dgm:bulletEnabled val="1"/>
        </dgm:presLayoutVars>
      </dgm:prSet>
      <dgm:spPr/>
    </dgm:pt>
    <dgm:pt modelId="{FF5BF6DE-6768-49C6-A7C6-F40D46C97D2B}" type="pres">
      <dgm:prSet presAssocID="{3E5DF289-39D7-45F8-A7E4-6A9278409A0C}" presName="sibTrans" presStyleLbl="sibTrans2D1" presStyleIdx="0" presStyleCnt="3"/>
      <dgm:spPr/>
    </dgm:pt>
    <dgm:pt modelId="{3070214A-EFB2-4189-A79E-FEEE68EDD9B6}" type="pres">
      <dgm:prSet presAssocID="{3E5DF289-39D7-45F8-A7E4-6A9278409A0C}" presName="connectorText" presStyleLbl="sibTrans2D1" presStyleIdx="0" presStyleCnt="3"/>
      <dgm:spPr/>
    </dgm:pt>
    <dgm:pt modelId="{18C3BB35-8B75-4D66-8FF5-6D6AB8ECDF8B}" type="pres">
      <dgm:prSet presAssocID="{575EF788-CE54-41F0-B548-765A26C5A084}" presName="node" presStyleLbl="node1" presStyleIdx="1" presStyleCnt="4">
        <dgm:presLayoutVars>
          <dgm:bulletEnabled val="1"/>
        </dgm:presLayoutVars>
      </dgm:prSet>
      <dgm:spPr/>
    </dgm:pt>
    <dgm:pt modelId="{2D988739-8C7F-4F95-A646-EDE4DEEFFE08}" type="pres">
      <dgm:prSet presAssocID="{D261D315-0A87-4BC3-981E-ACCE1B476563}" presName="sibTrans" presStyleLbl="sibTrans2D1" presStyleIdx="1" presStyleCnt="3"/>
      <dgm:spPr/>
    </dgm:pt>
    <dgm:pt modelId="{8E88F2D5-B8B1-4827-B92E-91DD13881391}" type="pres">
      <dgm:prSet presAssocID="{D261D315-0A87-4BC3-981E-ACCE1B476563}" presName="connectorText" presStyleLbl="sibTrans2D1" presStyleIdx="1" presStyleCnt="3"/>
      <dgm:spPr/>
    </dgm:pt>
    <dgm:pt modelId="{DB948346-C1A4-441F-929F-771D46281865}" type="pres">
      <dgm:prSet presAssocID="{4F1ED182-4A87-4179-B458-9666924AB073}" presName="node" presStyleLbl="node1" presStyleIdx="2" presStyleCnt="4">
        <dgm:presLayoutVars>
          <dgm:bulletEnabled val="1"/>
        </dgm:presLayoutVars>
      </dgm:prSet>
      <dgm:spPr/>
    </dgm:pt>
    <dgm:pt modelId="{6CD0A48D-C381-443B-BF2C-5A85878F1652}" type="pres">
      <dgm:prSet presAssocID="{A0EB8108-6CFF-489E-B462-51FDE7A0C52D}" presName="sibTrans" presStyleLbl="sibTrans2D1" presStyleIdx="2" presStyleCnt="3"/>
      <dgm:spPr/>
    </dgm:pt>
    <dgm:pt modelId="{DDAFE26B-C453-4343-9B75-8A11936578C8}" type="pres">
      <dgm:prSet presAssocID="{A0EB8108-6CFF-489E-B462-51FDE7A0C52D}" presName="connectorText" presStyleLbl="sibTrans2D1" presStyleIdx="2" presStyleCnt="3"/>
      <dgm:spPr/>
    </dgm:pt>
    <dgm:pt modelId="{95784B99-5A17-4A83-AC26-2953DFA5BEE5}" type="pres">
      <dgm:prSet presAssocID="{B3FFFE41-EA25-4553-B0FF-56B769646BCA}" presName="node" presStyleLbl="node1" presStyleIdx="3" presStyleCnt="4">
        <dgm:presLayoutVars>
          <dgm:bulletEnabled val="1"/>
        </dgm:presLayoutVars>
      </dgm:prSet>
      <dgm:spPr/>
    </dgm:pt>
  </dgm:ptLst>
  <dgm:cxnLst>
    <dgm:cxn modelId="{45F56512-1050-4B97-9E40-79EE013DD13B}" type="presOf" srcId="{575EF788-CE54-41F0-B548-765A26C5A084}" destId="{18C3BB35-8B75-4D66-8FF5-6D6AB8ECDF8B}" srcOrd="0" destOrd="0" presId="urn:microsoft.com/office/officeart/2005/8/layout/process1"/>
    <dgm:cxn modelId="{AEAEB416-0B1E-491F-BB9B-CD9533E584F5}" srcId="{5AE6063C-DCFA-4718-BC9B-5E968CFAEEBE}" destId="{B3FFFE41-EA25-4553-B0FF-56B769646BCA}" srcOrd="3" destOrd="0" parTransId="{7005A285-1286-44F8-840B-AF12B6ABC487}" sibTransId="{1BCDC4D2-F4AE-497C-9DCE-5ED73B84FEBB}"/>
    <dgm:cxn modelId="{2E31B236-503C-4E1F-BF02-E9EF35EB49AA}" type="presOf" srcId="{3E5DF289-39D7-45F8-A7E4-6A9278409A0C}" destId="{FF5BF6DE-6768-49C6-A7C6-F40D46C97D2B}" srcOrd="0" destOrd="0" presId="urn:microsoft.com/office/officeart/2005/8/layout/process1"/>
    <dgm:cxn modelId="{468B0E66-A295-479D-B0AA-6DF557D7EED6}" type="presOf" srcId="{A0EB8108-6CFF-489E-B462-51FDE7A0C52D}" destId="{DDAFE26B-C453-4343-9B75-8A11936578C8}" srcOrd="1" destOrd="0" presId="urn:microsoft.com/office/officeart/2005/8/layout/process1"/>
    <dgm:cxn modelId="{07AA125A-A789-4DB8-8B85-A24995DB9745}" type="presOf" srcId="{AC67C2CE-09E0-47CF-8AE0-CAC6175C8870}" destId="{7E6B7A3D-6940-47AA-A869-DBAAD35FB887}" srcOrd="0" destOrd="0" presId="urn:microsoft.com/office/officeart/2005/8/layout/process1"/>
    <dgm:cxn modelId="{9A6C8A86-21FB-4B23-A09E-88E11CBC2E42}" type="presOf" srcId="{D261D315-0A87-4BC3-981E-ACCE1B476563}" destId="{2D988739-8C7F-4F95-A646-EDE4DEEFFE08}" srcOrd="0" destOrd="0" presId="urn:microsoft.com/office/officeart/2005/8/layout/process1"/>
    <dgm:cxn modelId="{0A1AD28A-688E-4FBE-97BA-057048C62CA2}" type="presOf" srcId="{4F1ED182-4A87-4179-B458-9666924AB073}" destId="{DB948346-C1A4-441F-929F-771D46281865}" srcOrd="0" destOrd="0" presId="urn:microsoft.com/office/officeart/2005/8/layout/process1"/>
    <dgm:cxn modelId="{C165008C-6825-4879-875D-5103C4638D7D}" type="presOf" srcId="{A0EB8108-6CFF-489E-B462-51FDE7A0C52D}" destId="{6CD0A48D-C381-443B-BF2C-5A85878F1652}" srcOrd="0" destOrd="0" presId="urn:microsoft.com/office/officeart/2005/8/layout/process1"/>
    <dgm:cxn modelId="{E030CA8C-CDE3-4184-8893-BF0EB5AEADF4}" type="presOf" srcId="{B3FFFE41-EA25-4553-B0FF-56B769646BCA}" destId="{95784B99-5A17-4A83-AC26-2953DFA5BEE5}" srcOrd="0" destOrd="0" presId="urn:microsoft.com/office/officeart/2005/8/layout/process1"/>
    <dgm:cxn modelId="{7AFBFD95-C734-483D-8F53-C7857DF7EB82}" srcId="{5AE6063C-DCFA-4718-BC9B-5E968CFAEEBE}" destId="{AC67C2CE-09E0-47CF-8AE0-CAC6175C8870}" srcOrd="0" destOrd="0" parTransId="{6C27E86E-961A-4E27-A737-60D3677CB047}" sibTransId="{3E5DF289-39D7-45F8-A7E4-6A9278409A0C}"/>
    <dgm:cxn modelId="{3062F9BF-2A0B-4BCA-8CC7-83C6CF89C39E}" srcId="{5AE6063C-DCFA-4718-BC9B-5E968CFAEEBE}" destId="{575EF788-CE54-41F0-B548-765A26C5A084}" srcOrd="1" destOrd="0" parTransId="{0586B5D4-387B-4680-BF90-FB721DD4F581}" sibTransId="{D261D315-0A87-4BC3-981E-ACCE1B476563}"/>
    <dgm:cxn modelId="{F9D923C6-52DC-46FF-A659-70E27F446DF1}" type="presOf" srcId="{D261D315-0A87-4BC3-981E-ACCE1B476563}" destId="{8E88F2D5-B8B1-4827-B92E-91DD13881391}" srcOrd="1" destOrd="0" presId="urn:microsoft.com/office/officeart/2005/8/layout/process1"/>
    <dgm:cxn modelId="{5FD736C9-6E1A-4291-94EF-4B135AA35F47}" srcId="{5AE6063C-DCFA-4718-BC9B-5E968CFAEEBE}" destId="{4F1ED182-4A87-4179-B458-9666924AB073}" srcOrd="2" destOrd="0" parTransId="{D4D6C2F6-87CC-430F-B336-5C2E83E03321}" sibTransId="{A0EB8108-6CFF-489E-B462-51FDE7A0C52D}"/>
    <dgm:cxn modelId="{ED4F5CF2-FDA8-47C5-8DAD-F7C5D55D6EFC}" type="presOf" srcId="{3E5DF289-39D7-45F8-A7E4-6A9278409A0C}" destId="{3070214A-EFB2-4189-A79E-FEEE68EDD9B6}" srcOrd="1" destOrd="0" presId="urn:microsoft.com/office/officeart/2005/8/layout/process1"/>
    <dgm:cxn modelId="{8BA1FCF6-5BBB-4AB6-8323-F3CD3655A375}" type="presOf" srcId="{5AE6063C-DCFA-4718-BC9B-5E968CFAEEBE}" destId="{E9F4CDC2-7810-4D47-8E15-2C5C086ED7D1}" srcOrd="0" destOrd="0" presId="urn:microsoft.com/office/officeart/2005/8/layout/process1"/>
    <dgm:cxn modelId="{F8AE20BF-FF91-40FC-8FB7-580A6912ACF5}" type="presParOf" srcId="{E9F4CDC2-7810-4D47-8E15-2C5C086ED7D1}" destId="{7E6B7A3D-6940-47AA-A869-DBAAD35FB887}" srcOrd="0" destOrd="0" presId="urn:microsoft.com/office/officeart/2005/8/layout/process1"/>
    <dgm:cxn modelId="{F0EDA7AB-1E18-4770-8102-BC6E7899D353}" type="presParOf" srcId="{E9F4CDC2-7810-4D47-8E15-2C5C086ED7D1}" destId="{FF5BF6DE-6768-49C6-A7C6-F40D46C97D2B}" srcOrd="1" destOrd="0" presId="urn:microsoft.com/office/officeart/2005/8/layout/process1"/>
    <dgm:cxn modelId="{7AC1A67E-E23D-4534-9A8F-14BB5DB0FAB9}" type="presParOf" srcId="{FF5BF6DE-6768-49C6-A7C6-F40D46C97D2B}" destId="{3070214A-EFB2-4189-A79E-FEEE68EDD9B6}" srcOrd="0" destOrd="0" presId="urn:microsoft.com/office/officeart/2005/8/layout/process1"/>
    <dgm:cxn modelId="{BC22DB4D-4C39-467E-80F6-60814B94DD96}" type="presParOf" srcId="{E9F4CDC2-7810-4D47-8E15-2C5C086ED7D1}" destId="{18C3BB35-8B75-4D66-8FF5-6D6AB8ECDF8B}" srcOrd="2" destOrd="0" presId="urn:microsoft.com/office/officeart/2005/8/layout/process1"/>
    <dgm:cxn modelId="{391105F2-EB66-4B72-8803-C56AE7494723}" type="presParOf" srcId="{E9F4CDC2-7810-4D47-8E15-2C5C086ED7D1}" destId="{2D988739-8C7F-4F95-A646-EDE4DEEFFE08}" srcOrd="3" destOrd="0" presId="urn:microsoft.com/office/officeart/2005/8/layout/process1"/>
    <dgm:cxn modelId="{5EE87BF3-9D99-457C-AFEE-8F04D98827AC}" type="presParOf" srcId="{2D988739-8C7F-4F95-A646-EDE4DEEFFE08}" destId="{8E88F2D5-B8B1-4827-B92E-91DD13881391}" srcOrd="0" destOrd="0" presId="urn:microsoft.com/office/officeart/2005/8/layout/process1"/>
    <dgm:cxn modelId="{F12BFE53-0329-47B0-8DA8-F79DB1736CA4}" type="presParOf" srcId="{E9F4CDC2-7810-4D47-8E15-2C5C086ED7D1}" destId="{DB948346-C1A4-441F-929F-771D46281865}" srcOrd="4" destOrd="0" presId="urn:microsoft.com/office/officeart/2005/8/layout/process1"/>
    <dgm:cxn modelId="{57750773-88FB-4B93-989C-CCD3B4895767}" type="presParOf" srcId="{E9F4CDC2-7810-4D47-8E15-2C5C086ED7D1}" destId="{6CD0A48D-C381-443B-BF2C-5A85878F1652}" srcOrd="5" destOrd="0" presId="urn:microsoft.com/office/officeart/2005/8/layout/process1"/>
    <dgm:cxn modelId="{9BB63994-A96A-45A3-9DD3-E9B3D846B024}" type="presParOf" srcId="{6CD0A48D-C381-443B-BF2C-5A85878F1652}" destId="{DDAFE26B-C453-4343-9B75-8A11936578C8}" srcOrd="0" destOrd="0" presId="urn:microsoft.com/office/officeart/2005/8/layout/process1"/>
    <dgm:cxn modelId="{BD8691CA-3BCD-40D0-BB9B-2357B26F0D57}" type="presParOf" srcId="{E9F4CDC2-7810-4D47-8E15-2C5C086ED7D1}" destId="{95784B99-5A17-4A83-AC26-2953DFA5BEE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922E6-466A-40D2-BEE4-E04E843CAC31}">
      <dsp:nvSpPr>
        <dsp:cNvPr id="0" name=""/>
        <dsp:cNvSpPr/>
      </dsp:nvSpPr>
      <dsp:spPr>
        <a:xfrm>
          <a:off x="29" y="83193"/>
          <a:ext cx="2848570" cy="806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Verbal</a:t>
          </a:r>
        </a:p>
      </dsp:txBody>
      <dsp:txXfrm>
        <a:off x="29" y="83193"/>
        <a:ext cx="2848570" cy="806400"/>
      </dsp:txXfrm>
    </dsp:sp>
    <dsp:sp modelId="{EA0ED865-4A46-45BA-A6A1-F34AA557954F}">
      <dsp:nvSpPr>
        <dsp:cNvPr id="0" name=""/>
        <dsp:cNvSpPr/>
      </dsp:nvSpPr>
      <dsp:spPr>
        <a:xfrm>
          <a:off x="29" y="889593"/>
          <a:ext cx="2848570" cy="309121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Positive Reinforcement</a:t>
          </a:r>
        </a:p>
        <a:p>
          <a:pPr marL="285750" lvl="1" indent="-285750" algn="l" defTabSz="1244600">
            <a:lnSpc>
              <a:spcPct val="90000"/>
            </a:lnSpc>
            <a:spcBef>
              <a:spcPct val="0"/>
            </a:spcBef>
            <a:spcAft>
              <a:spcPct val="15000"/>
            </a:spcAft>
            <a:buChar char="•"/>
          </a:pPr>
          <a:r>
            <a:rPr lang="en-US" sz="2800" kern="1200" dirty="0"/>
            <a:t>Remembering</a:t>
          </a:r>
        </a:p>
        <a:p>
          <a:pPr marL="285750" lvl="1" indent="-285750" algn="l" defTabSz="1244600">
            <a:lnSpc>
              <a:spcPct val="90000"/>
            </a:lnSpc>
            <a:spcBef>
              <a:spcPct val="0"/>
            </a:spcBef>
            <a:spcAft>
              <a:spcPct val="15000"/>
            </a:spcAft>
            <a:buChar char="•"/>
          </a:pPr>
          <a:r>
            <a:rPr lang="en-US" sz="2800" kern="1200" dirty="0"/>
            <a:t>Questioning</a:t>
          </a:r>
        </a:p>
        <a:p>
          <a:pPr marL="285750" lvl="1" indent="-285750" algn="l" defTabSz="1244600">
            <a:lnSpc>
              <a:spcPct val="90000"/>
            </a:lnSpc>
            <a:spcBef>
              <a:spcPct val="0"/>
            </a:spcBef>
            <a:spcAft>
              <a:spcPct val="15000"/>
            </a:spcAft>
            <a:buChar char="•"/>
          </a:pPr>
          <a:r>
            <a:rPr lang="en-US" sz="2800" kern="1200" dirty="0"/>
            <a:t>Clarification</a:t>
          </a:r>
        </a:p>
        <a:p>
          <a:pPr marL="285750" lvl="1" indent="-285750" algn="l" defTabSz="1244600">
            <a:lnSpc>
              <a:spcPct val="90000"/>
            </a:lnSpc>
            <a:spcBef>
              <a:spcPct val="0"/>
            </a:spcBef>
            <a:spcAft>
              <a:spcPct val="15000"/>
            </a:spcAft>
            <a:buChar char="•"/>
          </a:pPr>
          <a:r>
            <a:rPr lang="en-US" sz="2800" kern="1200" dirty="0"/>
            <a:t>Reflection</a:t>
          </a:r>
        </a:p>
      </dsp:txBody>
      <dsp:txXfrm>
        <a:off x="29" y="889593"/>
        <a:ext cx="2848570" cy="3091213"/>
      </dsp:txXfrm>
    </dsp:sp>
    <dsp:sp modelId="{62F4EB6D-05E1-4D16-8C00-757E7B050154}">
      <dsp:nvSpPr>
        <dsp:cNvPr id="0" name=""/>
        <dsp:cNvSpPr/>
      </dsp:nvSpPr>
      <dsp:spPr>
        <a:xfrm>
          <a:off x="3247399" y="83193"/>
          <a:ext cx="2848570" cy="806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Non-Verbal</a:t>
          </a:r>
        </a:p>
      </dsp:txBody>
      <dsp:txXfrm>
        <a:off x="3247399" y="83193"/>
        <a:ext cx="2848570" cy="806400"/>
      </dsp:txXfrm>
    </dsp:sp>
    <dsp:sp modelId="{CACBFA54-D960-4DC3-81F8-23576A3F304C}">
      <dsp:nvSpPr>
        <dsp:cNvPr id="0" name=""/>
        <dsp:cNvSpPr/>
      </dsp:nvSpPr>
      <dsp:spPr>
        <a:xfrm>
          <a:off x="3247399" y="889593"/>
          <a:ext cx="2848570" cy="3091213"/>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Eye contact</a:t>
          </a:r>
        </a:p>
        <a:p>
          <a:pPr marL="285750" lvl="1" indent="-285750" algn="l" defTabSz="1244600">
            <a:lnSpc>
              <a:spcPct val="90000"/>
            </a:lnSpc>
            <a:spcBef>
              <a:spcPct val="0"/>
            </a:spcBef>
            <a:spcAft>
              <a:spcPct val="15000"/>
            </a:spcAft>
            <a:buChar char="•"/>
          </a:pPr>
          <a:r>
            <a:rPr lang="en-US" sz="2800" kern="1200" dirty="0"/>
            <a:t>Smile</a:t>
          </a:r>
        </a:p>
        <a:p>
          <a:pPr marL="285750" lvl="1" indent="-285750" algn="l" defTabSz="1244600">
            <a:lnSpc>
              <a:spcPct val="90000"/>
            </a:lnSpc>
            <a:spcBef>
              <a:spcPct val="0"/>
            </a:spcBef>
            <a:spcAft>
              <a:spcPct val="15000"/>
            </a:spcAft>
            <a:buChar char="•"/>
          </a:pPr>
          <a:r>
            <a:rPr lang="en-US" sz="2800" kern="1200" dirty="0"/>
            <a:t>Head nod</a:t>
          </a:r>
        </a:p>
        <a:p>
          <a:pPr marL="285750" lvl="1" indent="-285750" algn="l" defTabSz="1244600">
            <a:lnSpc>
              <a:spcPct val="90000"/>
            </a:lnSpc>
            <a:spcBef>
              <a:spcPct val="0"/>
            </a:spcBef>
            <a:spcAft>
              <a:spcPct val="15000"/>
            </a:spcAft>
            <a:buChar char="•"/>
          </a:pPr>
          <a:r>
            <a:rPr lang="en-US" sz="2800" kern="1200" dirty="0"/>
            <a:t>Posture</a:t>
          </a:r>
        </a:p>
        <a:p>
          <a:pPr marL="285750" lvl="1" indent="-285750" algn="l" defTabSz="1244600">
            <a:lnSpc>
              <a:spcPct val="90000"/>
            </a:lnSpc>
            <a:spcBef>
              <a:spcPct val="0"/>
            </a:spcBef>
            <a:spcAft>
              <a:spcPct val="15000"/>
            </a:spcAft>
            <a:buChar char="•"/>
          </a:pPr>
          <a:r>
            <a:rPr lang="en-US" sz="2800" kern="1200" dirty="0"/>
            <a:t>Focus</a:t>
          </a:r>
        </a:p>
        <a:p>
          <a:pPr marL="285750" lvl="1" indent="-285750" algn="l" defTabSz="1244600">
            <a:lnSpc>
              <a:spcPct val="90000"/>
            </a:lnSpc>
            <a:spcBef>
              <a:spcPct val="0"/>
            </a:spcBef>
            <a:spcAft>
              <a:spcPct val="15000"/>
            </a:spcAft>
            <a:buChar char="•"/>
          </a:pPr>
          <a:r>
            <a:rPr lang="en-US" sz="2800" kern="1200" dirty="0"/>
            <a:t>Mirroring</a:t>
          </a:r>
        </a:p>
      </dsp:txBody>
      <dsp:txXfrm>
        <a:off x="3247399" y="889593"/>
        <a:ext cx="2848570" cy="3091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B7A3D-6940-47AA-A869-DBAAD35FB887}">
      <dsp:nvSpPr>
        <dsp:cNvPr id="0" name=""/>
        <dsp:cNvSpPr/>
      </dsp:nvSpPr>
      <dsp:spPr>
        <a:xfrm>
          <a:off x="3348" y="1499448"/>
          <a:ext cx="1464096" cy="11667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Libre Baskerville" panose="020B0604020202020204" charset="0"/>
            </a:rPr>
            <a:t>Moisten hands under warm running water</a:t>
          </a:r>
        </a:p>
      </dsp:txBody>
      <dsp:txXfrm>
        <a:off x="37520" y="1533620"/>
        <a:ext cx="1395752" cy="1098358"/>
      </dsp:txXfrm>
    </dsp:sp>
    <dsp:sp modelId="{FF5BF6DE-6768-49C6-A7C6-F40D46C97D2B}">
      <dsp:nvSpPr>
        <dsp:cNvPr id="0" name=""/>
        <dsp:cNvSpPr/>
      </dsp:nvSpPr>
      <dsp:spPr>
        <a:xfrm>
          <a:off x="1613854" y="1901252"/>
          <a:ext cx="310388" cy="3630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613854" y="1973871"/>
        <a:ext cx="217272" cy="217857"/>
      </dsp:txXfrm>
    </dsp:sp>
    <dsp:sp modelId="{18C3BB35-8B75-4D66-8FF5-6D6AB8ECDF8B}">
      <dsp:nvSpPr>
        <dsp:cNvPr id="0" name=""/>
        <dsp:cNvSpPr/>
      </dsp:nvSpPr>
      <dsp:spPr>
        <a:xfrm>
          <a:off x="2053083" y="1499448"/>
          <a:ext cx="1464096" cy="1166702"/>
        </a:xfrm>
        <a:prstGeom prst="roundRect">
          <a:avLst>
            <a:gd name="adj" fmla="val 10000"/>
          </a:avLst>
        </a:prstGeom>
        <a:solidFill>
          <a:schemeClr val="accent3">
            <a:hueOff val="-3033966"/>
            <a:satOff val="1242"/>
            <a:lumOff val="10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Libre Baskerville" panose="020B0604020202020204" charset="0"/>
            </a:rPr>
            <a:t>Apply soap to wet hands. Work up a lather and lather for 15-30 seconds.</a:t>
          </a:r>
        </a:p>
      </dsp:txBody>
      <dsp:txXfrm>
        <a:off x="2087255" y="1533620"/>
        <a:ext cx="1395752" cy="1098358"/>
      </dsp:txXfrm>
    </dsp:sp>
    <dsp:sp modelId="{2D988739-8C7F-4F95-A646-EDE4DEEFFE08}">
      <dsp:nvSpPr>
        <dsp:cNvPr id="0" name=""/>
        <dsp:cNvSpPr/>
      </dsp:nvSpPr>
      <dsp:spPr>
        <a:xfrm>
          <a:off x="3663590" y="1901252"/>
          <a:ext cx="310388" cy="363095"/>
        </a:xfrm>
        <a:prstGeom prst="rightArrow">
          <a:avLst>
            <a:gd name="adj1" fmla="val 60000"/>
            <a:gd name="adj2" fmla="val 50000"/>
          </a:avLst>
        </a:prstGeom>
        <a:solidFill>
          <a:schemeClr val="accent3">
            <a:hueOff val="-4550949"/>
            <a:satOff val="1864"/>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663590" y="1973871"/>
        <a:ext cx="217272" cy="217857"/>
      </dsp:txXfrm>
    </dsp:sp>
    <dsp:sp modelId="{DB948346-C1A4-441F-929F-771D46281865}">
      <dsp:nvSpPr>
        <dsp:cNvPr id="0" name=""/>
        <dsp:cNvSpPr/>
      </dsp:nvSpPr>
      <dsp:spPr>
        <a:xfrm>
          <a:off x="4102819" y="1499448"/>
          <a:ext cx="1464096" cy="1166702"/>
        </a:xfrm>
        <a:prstGeom prst="roundRect">
          <a:avLst>
            <a:gd name="adj" fmla="val 10000"/>
          </a:avLst>
        </a:prstGeom>
        <a:solidFill>
          <a:schemeClr val="accent3">
            <a:hueOff val="-6067932"/>
            <a:satOff val="2485"/>
            <a:lumOff val="20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Rinse with running water.</a:t>
          </a:r>
        </a:p>
      </dsp:txBody>
      <dsp:txXfrm>
        <a:off x="4136991" y="1533620"/>
        <a:ext cx="1395752" cy="1098358"/>
      </dsp:txXfrm>
    </dsp:sp>
    <dsp:sp modelId="{6CD0A48D-C381-443B-BF2C-5A85878F1652}">
      <dsp:nvSpPr>
        <dsp:cNvPr id="0" name=""/>
        <dsp:cNvSpPr/>
      </dsp:nvSpPr>
      <dsp:spPr>
        <a:xfrm>
          <a:off x="5713325" y="1901252"/>
          <a:ext cx="310388" cy="363095"/>
        </a:xfrm>
        <a:prstGeom prst="rightArrow">
          <a:avLst>
            <a:gd name="adj1" fmla="val 60000"/>
            <a:gd name="adj2" fmla="val 50000"/>
          </a:avLst>
        </a:prstGeom>
        <a:solidFill>
          <a:schemeClr val="accent3">
            <a:hueOff val="-9101898"/>
            <a:satOff val="3727"/>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13325" y="1973871"/>
        <a:ext cx="217272" cy="217857"/>
      </dsp:txXfrm>
    </dsp:sp>
    <dsp:sp modelId="{95784B99-5A17-4A83-AC26-2953DFA5BEE5}">
      <dsp:nvSpPr>
        <dsp:cNvPr id="0" name=""/>
        <dsp:cNvSpPr/>
      </dsp:nvSpPr>
      <dsp:spPr>
        <a:xfrm>
          <a:off x="6152554" y="1499448"/>
          <a:ext cx="1464096" cy="1166702"/>
        </a:xfrm>
        <a:prstGeom prst="roundRect">
          <a:avLst>
            <a:gd name="adj" fmla="val 10000"/>
          </a:avLst>
        </a:prstGeom>
        <a:solidFill>
          <a:schemeClr val="accent3">
            <a:hueOff val="-9101898"/>
            <a:satOff val="3727"/>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Dry hands thoroughly with paper towel or under a hand dryer.</a:t>
          </a:r>
        </a:p>
      </dsp:txBody>
      <dsp:txXfrm>
        <a:off x="6186726" y="1533620"/>
        <a:ext cx="1395752" cy="10983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30C43E-AA5E-6B46-A1F1-BB0047D6E822}" type="datetimeFigureOut">
              <a:rPr lang="en-US" smtClean="0"/>
              <a:t>4/22/2022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F235D-792C-8C4C-A812-06E713B0B218}" type="datetimeFigureOut">
              <a:rPr lang="en-US" smtClean="0"/>
              <a:t>4/22/2022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19138"/>
            <a:ext cx="2924175" cy="2193925"/>
          </a:xfrm>
        </p:spPr>
      </p:sp>
      <p:sp>
        <p:nvSpPr>
          <p:cNvPr id="3" name="Notes Placeholder 2"/>
          <p:cNvSpPr>
            <a:spLocks noGrp="1"/>
          </p:cNvSpPr>
          <p:nvPr>
            <p:ph type="body" idx="1"/>
          </p:nvPr>
        </p:nvSpPr>
        <p:spPr/>
        <p:txBody>
          <a:bodyPr/>
          <a:lstStyle/>
          <a:p>
            <a:r>
              <a:rPr lang="en-US" b="1" dirty="0"/>
              <a:t>&lt;1 minute</a:t>
            </a:r>
          </a:p>
          <a:p>
            <a:endParaRPr lang="en-US" dirty="0"/>
          </a:p>
          <a:p>
            <a:r>
              <a:rPr lang="en-US" baseline="0" dirty="0"/>
              <a:t>But we ask ourselves, are good listening skills enough? What else can we do to better relate to our patients?</a:t>
            </a:r>
          </a:p>
          <a:p>
            <a:endParaRPr lang="en-US" baseline="0" dirty="0"/>
          </a:p>
          <a:p>
            <a:r>
              <a:rPr lang="en-US" i="0" baseline="0" dirty="0"/>
              <a:t>So we are faced with this conundrum:</a:t>
            </a:r>
          </a:p>
          <a:p>
            <a:pPr marL="168244" indent="-168244">
              <a:buFont typeface="Arial" panose="020B0604020202020204" pitchFamily="34" charset="0"/>
              <a:buChar char="•"/>
            </a:pPr>
            <a:r>
              <a:rPr lang="en-US" i="0" baseline="0" dirty="0"/>
              <a:t>We were trained to “fix”, which is the logic part of the brain.</a:t>
            </a:r>
          </a:p>
          <a:p>
            <a:pPr marL="168244" indent="-168244">
              <a:buFont typeface="Arial" panose="020B0604020202020204" pitchFamily="34" charset="0"/>
              <a:buChar char="•"/>
            </a:pPr>
            <a:r>
              <a:rPr lang="en-US" i="0" baseline="0" dirty="0"/>
              <a:t>When we can’t “fix”, then what?</a:t>
            </a:r>
          </a:p>
          <a:p>
            <a:pPr marL="168244" indent="-168244">
              <a:buFont typeface="Arial" panose="020B0604020202020204" pitchFamily="34" charset="0"/>
              <a:buChar char="•"/>
            </a:pPr>
            <a:r>
              <a:rPr lang="en-US" i="0" baseline="0" dirty="0"/>
              <a:t>Start with complete acceptance of the present state.</a:t>
            </a:r>
          </a:p>
          <a:p>
            <a:pPr marL="168244" indent="-168244">
              <a:buFont typeface="Arial" panose="020B0604020202020204" pitchFamily="34" charset="0"/>
              <a:buChar char="•"/>
            </a:pPr>
            <a:r>
              <a:rPr lang="en-US" b="1" i="0" baseline="0" dirty="0"/>
              <a:t>Listen, and </a:t>
            </a:r>
            <a:r>
              <a:rPr lang="en-US" b="1" i="0" u="sng" baseline="0" dirty="0"/>
              <a:t>empathize</a:t>
            </a:r>
            <a:r>
              <a:rPr lang="en-US" b="1" i="0" baseline="0" dirty="0"/>
              <a:t> first ---- fix later.</a:t>
            </a:r>
          </a:p>
          <a:p>
            <a:endParaRPr lang="en-US" baseline="0" dirty="0"/>
          </a:p>
          <a:p>
            <a:r>
              <a:rPr lang="en-US" baseline="0" dirty="0"/>
              <a:t>Remind yourself that empathy is thinking </a:t>
            </a:r>
            <a:r>
              <a:rPr lang="en-US" b="1" u="sng" baseline="0" dirty="0"/>
              <a:t>AND</a:t>
            </a:r>
            <a:r>
              <a:rPr lang="en-US" baseline="0" dirty="0"/>
              <a:t> feeling.</a:t>
            </a:r>
          </a:p>
          <a:p>
            <a:r>
              <a:rPr lang="en-US" i="1" baseline="0" dirty="0"/>
              <a:t>Review slide.</a:t>
            </a:r>
          </a:p>
          <a:p>
            <a:endParaRPr lang="en-US" i="0" baseline="0" dirty="0"/>
          </a:p>
          <a:p>
            <a:r>
              <a:rPr lang="en-US" i="1" baseline="0" dirty="0"/>
              <a:t>Source:</a:t>
            </a:r>
          </a:p>
          <a:p>
            <a:r>
              <a:rPr lang="en-US" i="1" baseline="0" dirty="0"/>
              <a:t>Image: Cleveland Clinic Empathy Course attended by Dr Kevin Taylor</a:t>
            </a:r>
            <a:endParaRPr lang="en-US" i="1" dirty="0"/>
          </a:p>
        </p:txBody>
      </p:sp>
      <p:sp>
        <p:nvSpPr>
          <p:cNvPr id="4" name="Slide Number Placeholder 3"/>
          <p:cNvSpPr>
            <a:spLocks noGrp="1"/>
          </p:cNvSpPr>
          <p:nvPr>
            <p:ph type="sldNum" sz="quarter" idx="10"/>
          </p:nvPr>
        </p:nvSpPr>
        <p:spPr/>
        <p:txBody>
          <a:bodyPr/>
          <a:lstStyle/>
          <a:p>
            <a:fld id="{FD69798C-9FC1-714E-BB69-2199F60E7A3D}" type="slidenum">
              <a:rPr lang="en-US" smtClean="0"/>
              <a:pPr/>
              <a:t>10</a:t>
            </a:fld>
            <a:endParaRPr lang="en-US" dirty="0"/>
          </a:p>
        </p:txBody>
      </p:sp>
      <p:sp>
        <p:nvSpPr>
          <p:cNvPr id="5" name="TextBox 4">
            <a:extLst>
              <a:ext uri="{FF2B5EF4-FFF2-40B4-BE49-F238E27FC236}">
                <a16:creationId xmlns:a16="http://schemas.microsoft.com/office/drawing/2014/main" id="{0F7B8B78-BAC0-4803-BAE1-C8D77DE74834}"/>
              </a:ext>
            </a:extLst>
          </p:cNvPr>
          <p:cNvSpPr txBox="1"/>
          <p:nvPr/>
        </p:nvSpPr>
        <p:spPr>
          <a:xfrm>
            <a:off x="3529895" y="736865"/>
            <a:ext cx="3218820" cy="555688"/>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wrap="square" lIns="89730" tIns="44865" rIns="89730" bIns="44865" rtlCol="0">
            <a:spAutoFit/>
          </a:bodyPr>
          <a:lstStyle/>
          <a:p>
            <a:r>
              <a:rPr lang="en-US" sz="1000" b="1" dirty="0">
                <a:latin typeface="Arial" panose="020B0604020202020204" pitchFamily="34" charset="0"/>
                <a:cs typeface="Arial" panose="020B0604020202020204" pitchFamily="34" charset="0"/>
              </a:rPr>
              <a:t>Timing: </a:t>
            </a:r>
            <a:r>
              <a:rPr lang="en-US" sz="1000" dirty="0">
                <a:latin typeface="Arial" panose="020B0604020202020204" pitchFamily="34" charset="0"/>
                <a:cs typeface="Arial" panose="020B0604020202020204" pitchFamily="34" charset="0"/>
              </a:rPr>
              <a:t>&lt;1 minute</a:t>
            </a: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Participant Workbook: </a:t>
            </a:r>
            <a:r>
              <a:rPr lang="en-US" sz="1000" dirty="0">
                <a:latin typeface="Arial" panose="020B0604020202020204" pitchFamily="34" charset="0"/>
                <a:cs typeface="Arial" panose="020B0604020202020204" pitchFamily="34" charset="0"/>
              </a:rPr>
              <a:t>n/a</a:t>
            </a:r>
          </a:p>
        </p:txBody>
      </p:sp>
      <p:sp>
        <p:nvSpPr>
          <p:cNvPr id="6" name="TextBox 5">
            <a:extLst>
              <a:ext uri="{FF2B5EF4-FFF2-40B4-BE49-F238E27FC236}">
                <a16:creationId xmlns:a16="http://schemas.microsoft.com/office/drawing/2014/main" id="{3138D61B-1797-400E-88DB-23F110546344}"/>
              </a:ext>
            </a:extLst>
          </p:cNvPr>
          <p:cNvSpPr txBox="1"/>
          <p:nvPr/>
        </p:nvSpPr>
        <p:spPr>
          <a:xfrm>
            <a:off x="4548333" y="3132003"/>
            <a:ext cx="2221153" cy="462770"/>
          </a:xfrm>
          <a:prstGeom prst="rect">
            <a:avLst/>
          </a:prstGeom>
          <a:noFill/>
        </p:spPr>
        <p:txBody>
          <a:bodyPr wrap="square" lIns="89717" tIns="44858" rIns="89717" bIns="44858" rtlCol="0">
            <a:spAutoFit/>
          </a:bodyPr>
          <a:lstStyle/>
          <a:p>
            <a:r>
              <a:rPr lang="en-US" sz="800" b="1" dirty="0"/>
              <a:t>KEY POINTS:</a:t>
            </a:r>
          </a:p>
          <a:p>
            <a:endParaRPr lang="en-US" sz="800" dirty="0"/>
          </a:p>
          <a:p>
            <a:pPr marL="113721" indent="-113721">
              <a:buFont typeface="Arial" panose="020B0604020202020204" pitchFamily="34" charset="0"/>
              <a:buChar char="•"/>
            </a:pPr>
            <a:r>
              <a:rPr lang="en-US" sz="800" dirty="0"/>
              <a:t>LISTEN and empathize first, fix later.</a:t>
            </a:r>
          </a:p>
        </p:txBody>
      </p:sp>
      <p:sp>
        <p:nvSpPr>
          <p:cNvPr id="7" name="TextBox 6">
            <a:extLst>
              <a:ext uri="{FF2B5EF4-FFF2-40B4-BE49-F238E27FC236}">
                <a16:creationId xmlns:a16="http://schemas.microsoft.com/office/drawing/2014/main" id="{D1C77DEA-D3B1-474E-8F49-FF4AA422980F}"/>
              </a:ext>
            </a:extLst>
          </p:cNvPr>
          <p:cNvSpPr txBox="1"/>
          <p:nvPr/>
        </p:nvSpPr>
        <p:spPr>
          <a:xfrm>
            <a:off x="19663" y="387844"/>
            <a:ext cx="2931875" cy="276975"/>
          </a:xfrm>
          <a:prstGeom prst="rect">
            <a:avLst/>
          </a:prstGeom>
          <a:noFill/>
        </p:spPr>
        <p:txBody>
          <a:bodyPr wrap="square" lIns="89730" tIns="44865" rIns="89730" bIns="44865" rtlCol="0">
            <a:spAutoFit/>
          </a:bodyPr>
          <a:lstStyle/>
          <a:p>
            <a:r>
              <a:rPr lang="en-US" sz="1200" dirty="0">
                <a:latin typeface="Arial" panose="020B0604020202020204" pitchFamily="34" charset="0"/>
                <a:cs typeface="Arial" panose="020B0604020202020204" pitchFamily="34" charset="0"/>
              </a:rPr>
              <a:t>Module 2: Relating to Our Patients</a:t>
            </a:r>
          </a:p>
        </p:txBody>
      </p:sp>
    </p:spTree>
    <p:extLst>
      <p:ext uri="{BB962C8B-B14F-4D97-AF65-F5344CB8AC3E}">
        <p14:creationId xmlns:p14="http://schemas.microsoft.com/office/powerpoint/2010/main" val="275852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19138"/>
            <a:ext cx="2924175" cy="2193925"/>
          </a:xfrm>
        </p:spPr>
      </p:sp>
      <p:sp>
        <p:nvSpPr>
          <p:cNvPr id="3" name="Notes Placeholder 2"/>
          <p:cNvSpPr>
            <a:spLocks noGrp="1"/>
          </p:cNvSpPr>
          <p:nvPr>
            <p:ph type="body" idx="1"/>
          </p:nvPr>
        </p:nvSpPr>
        <p:spPr/>
        <p:txBody>
          <a:bodyPr/>
          <a:lstStyle/>
          <a:p>
            <a:pPr defTabSz="448650">
              <a:defRPr/>
            </a:pPr>
            <a:r>
              <a:rPr lang="en-US" b="1" i="1" dirty="0"/>
              <a:t>2 minutes</a:t>
            </a:r>
          </a:p>
          <a:p>
            <a:endParaRPr lang="en-US" b="0" i="0" dirty="0"/>
          </a:p>
          <a:p>
            <a:r>
              <a:rPr lang="en-US" b="1" i="0" dirty="0"/>
              <a:t>SAY:</a:t>
            </a:r>
          </a:p>
          <a:p>
            <a:r>
              <a:rPr lang="en-US" dirty="0"/>
              <a:t>Active listening involves listening with all senses.  As well as giving full attention to the person speaking – </a:t>
            </a:r>
            <a:r>
              <a:rPr lang="en-US" b="1" dirty="0"/>
              <a:t>being In the Moment</a:t>
            </a:r>
            <a:r>
              <a:rPr lang="en-US" b="0" dirty="0"/>
              <a:t> - </a:t>
            </a:r>
            <a:r>
              <a:rPr lang="en-US" dirty="0"/>
              <a:t>it is important that the ‘active listener’ is also ‘seen’ to be listening - otherwise the speaker may conclude that what they are talking about is uninteresting to the listener.</a:t>
            </a:r>
          </a:p>
          <a:p>
            <a:endParaRPr lang="en-US" dirty="0"/>
          </a:p>
          <a:p>
            <a:r>
              <a:rPr lang="en-US" dirty="0"/>
              <a:t>Interest can be conveyed to the speaker by using both verbal and non-verbal messages.</a:t>
            </a:r>
          </a:p>
          <a:p>
            <a:endParaRPr lang="en-US" dirty="0"/>
          </a:p>
          <a:p>
            <a:r>
              <a:rPr lang="en-US" dirty="0"/>
              <a:t>By providing this 'feedback' the person speaking will usually feel more at ease and therefore communicate more easily, openly and honestly.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9798C-9FC1-714E-BB69-2199F60E7A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6903D61F-7EB0-4992-B696-51CA58B127B5}"/>
              </a:ext>
            </a:extLst>
          </p:cNvPr>
          <p:cNvSpPr txBox="1"/>
          <p:nvPr/>
        </p:nvSpPr>
        <p:spPr>
          <a:xfrm>
            <a:off x="3529895" y="736865"/>
            <a:ext cx="3218820" cy="555688"/>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wrap="square" lIns="89730" tIns="44865" rIns="89730" bIns="44865"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Timing: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minutes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Participant Workbook: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p:txBody>
      </p:sp>
      <p:sp>
        <p:nvSpPr>
          <p:cNvPr id="6" name="TextBox 5">
            <a:extLst>
              <a:ext uri="{FF2B5EF4-FFF2-40B4-BE49-F238E27FC236}">
                <a16:creationId xmlns:a16="http://schemas.microsoft.com/office/drawing/2014/main" id="{7546D86D-51D3-4C48-A3AD-66B1EC5049F9}"/>
              </a:ext>
            </a:extLst>
          </p:cNvPr>
          <p:cNvSpPr txBox="1"/>
          <p:nvPr/>
        </p:nvSpPr>
        <p:spPr>
          <a:xfrm>
            <a:off x="4548333" y="3132003"/>
            <a:ext cx="2221153" cy="586643"/>
          </a:xfrm>
          <a:prstGeom prst="rect">
            <a:avLst/>
          </a:prstGeom>
          <a:noFill/>
        </p:spPr>
        <p:txBody>
          <a:bodyPr wrap="square" lIns="89717" tIns="44858" rIns="89717" bIns="44858"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a:ea typeface="+mn-ea"/>
                <a:cs typeface="+mn-cs"/>
              </a:rPr>
              <a:t>KEY POINTS: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113721" marR="0" lvl="0" indent="-113721"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Active Listening involves listening with all senses.</a:t>
            </a:r>
          </a:p>
        </p:txBody>
      </p:sp>
      <p:sp>
        <p:nvSpPr>
          <p:cNvPr id="7" name="TextBox 6">
            <a:extLst>
              <a:ext uri="{FF2B5EF4-FFF2-40B4-BE49-F238E27FC236}">
                <a16:creationId xmlns:a16="http://schemas.microsoft.com/office/drawing/2014/main" id="{7A257E95-D6DA-4E11-B87A-E9757DE4DC8C}"/>
              </a:ext>
            </a:extLst>
          </p:cNvPr>
          <p:cNvSpPr txBox="1"/>
          <p:nvPr/>
        </p:nvSpPr>
        <p:spPr>
          <a:xfrm>
            <a:off x="19663" y="387844"/>
            <a:ext cx="2931875" cy="276975"/>
          </a:xfrm>
          <a:prstGeom prst="rect">
            <a:avLst/>
          </a:prstGeom>
          <a:noFill/>
        </p:spPr>
        <p:txBody>
          <a:bodyPr wrap="square" lIns="89730" tIns="44865" rIns="89730" bIns="44865"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Module 2: Relating to Our Patients</a:t>
            </a:r>
          </a:p>
        </p:txBody>
      </p:sp>
    </p:spTree>
    <p:extLst>
      <p:ext uri="{BB962C8B-B14F-4D97-AF65-F5344CB8AC3E}">
        <p14:creationId xmlns:p14="http://schemas.microsoft.com/office/powerpoint/2010/main" val="428387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984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9798C-9FC1-714E-BB69-2199F60E7A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768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PPT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52051" y="518053"/>
            <a:ext cx="6079612" cy="648134"/>
          </a:xfrm>
        </p:spPr>
        <p:txBody>
          <a:bodyPr>
            <a:normAutofit/>
          </a:bodyPr>
          <a:lstStyle>
            <a:lvl1pPr algn="l">
              <a:lnSpc>
                <a:spcPts val="3700"/>
              </a:lnSpc>
              <a:defRPr sz="3600">
                <a:solidFill>
                  <a:srgbClr val="443D3E"/>
                </a:solidFill>
              </a:defRPr>
            </a:lvl1pPr>
          </a:lstStyle>
          <a:p>
            <a:r>
              <a:rPr lang="en-US" dirty="0"/>
              <a:t>Click to edit Master title style</a:t>
            </a:r>
          </a:p>
        </p:txBody>
      </p:sp>
      <p:sp>
        <p:nvSpPr>
          <p:cNvPr id="3" name="Subtitle 2"/>
          <p:cNvSpPr>
            <a:spLocks noGrp="1"/>
          </p:cNvSpPr>
          <p:nvPr>
            <p:ph type="subTitle" idx="1"/>
          </p:nvPr>
        </p:nvSpPr>
        <p:spPr>
          <a:xfrm>
            <a:off x="752051" y="1239643"/>
            <a:ext cx="4735830" cy="443649"/>
          </a:xfrm>
          <a:prstGeom prst="rect">
            <a:avLst/>
          </a:prstGeom>
        </p:spPr>
        <p:txBody>
          <a:bodyPr>
            <a:noAutofit/>
          </a:bodyPr>
          <a:lstStyle>
            <a:lvl1pPr marL="0" indent="0" algn="l">
              <a:buNone/>
              <a:defRPr sz="21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752051" y="2335852"/>
            <a:ext cx="4735830" cy="975601"/>
          </a:xfrm>
        </p:spPr>
        <p:txBody>
          <a:bodyPr>
            <a:normAutofit/>
          </a:bodyPr>
          <a:lstStyle>
            <a:lvl1pPr algn="l">
              <a:lnSpc>
                <a:spcPts val="1850"/>
              </a:lnSpc>
              <a:spcAft>
                <a:spcPts val="0"/>
              </a:spcAft>
              <a:defRPr sz="1500" baseline="0">
                <a:solidFill>
                  <a:schemeClr val="accent5"/>
                </a:solidFill>
              </a:defRPr>
            </a:lvl1pPr>
          </a:lstStyle>
          <a:p>
            <a:pPr lvl="0"/>
            <a:r>
              <a:rPr lang="en-US" dirty="0"/>
              <a:t>Click to add Name</a:t>
            </a:r>
            <a:br>
              <a:rPr lang="en-US" dirty="0"/>
            </a:br>
            <a:r>
              <a:rPr lang="en-US" dirty="0"/>
              <a:t>Title</a:t>
            </a:r>
            <a:br>
              <a:rPr lang="en-US" dirty="0"/>
            </a:br>
            <a:r>
              <a:rPr lang="en-US" dirty="0"/>
              <a:t>Date</a:t>
            </a:r>
          </a:p>
        </p:txBody>
      </p:sp>
    </p:spTree>
    <p:extLst>
      <p:ext uri="{BB962C8B-B14F-4D97-AF65-F5344CB8AC3E}">
        <p14:creationId xmlns:p14="http://schemas.microsoft.com/office/powerpoint/2010/main" val="422287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013325" y="0"/>
            <a:ext cx="7117200" cy="9496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457200" y="2059600"/>
            <a:ext cx="2631900" cy="42032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36" name="Shape 36"/>
          <p:cNvSpPr txBox="1">
            <a:spLocks noGrp="1"/>
          </p:cNvSpPr>
          <p:nvPr>
            <p:ph type="body" idx="2"/>
          </p:nvPr>
        </p:nvSpPr>
        <p:spPr>
          <a:xfrm>
            <a:off x="3223962" y="2059600"/>
            <a:ext cx="2631900" cy="42032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37" name="Shape 37"/>
          <p:cNvSpPr txBox="1">
            <a:spLocks noGrp="1"/>
          </p:cNvSpPr>
          <p:nvPr>
            <p:ph type="body" idx="3"/>
          </p:nvPr>
        </p:nvSpPr>
        <p:spPr>
          <a:xfrm>
            <a:off x="5990725" y="2059600"/>
            <a:ext cx="2631900" cy="42032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38" name="Shape 38"/>
          <p:cNvSpPr txBox="1">
            <a:spLocks noGrp="1"/>
          </p:cNvSpPr>
          <p:nvPr>
            <p:ph type="sldNum" idx="12"/>
          </p:nvPr>
        </p:nvSpPr>
        <p:spPr>
          <a:xfrm>
            <a:off x="38388" y="6333200"/>
            <a:ext cx="91056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39" name="Shape 39"/>
          <p:cNvSpPr/>
          <p:nvPr/>
        </p:nvSpPr>
        <p:spPr>
          <a:xfrm>
            <a:off x="0" y="949800"/>
            <a:ext cx="9144000" cy="8768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35990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013325" y="0"/>
            <a:ext cx="7117200" cy="949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2" name="Shape 42"/>
          <p:cNvSpPr txBox="1">
            <a:spLocks noGrp="1"/>
          </p:cNvSpPr>
          <p:nvPr>
            <p:ph type="sldNum" idx="12"/>
          </p:nvPr>
        </p:nvSpPr>
        <p:spPr>
          <a:xfrm>
            <a:off x="38388" y="6333200"/>
            <a:ext cx="91056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43" name="Shape 43"/>
          <p:cNvSpPr/>
          <p:nvPr/>
        </p:nvSpPr>
        <p:spPr>
          <a:xfrm>
            <a:off x="0" y="949800"/>
            <a:ext cx="9144000" cy="8768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753538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013325" y="0"/>
            <a:ext cx="7117200" cy="949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body" idx="1"/>
          </p:nvPr>
        </p:nvSpPr>
        <p:spPr>
          <a:xfrm>
            <a:off x="1013325" y="2011367"/>
            <a:ext cx="7117200" cy="4251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sldNum" idx="12"/>
          </p:nvPr>
        </p:nvSpPr>
        <p:spPr>
          <a:xfrm>
            <a:off x="38388" y="6333200"/>
            <a:ext cx="91056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26" name="Shape 26"/>
          <p:cNvSpPr/>
          <p:nvPr/>
        </p:nvSpPr>
        <p:spPr>
          <a:xfrm>
            <a:off x="0" y="949800"/>
            <a:ext cx="9144000" cy="8768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89746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B8735A-6560-483F-A237-D01AE8C9723B}" type="datetimeFigureOut">
              <a:rPr lang="en-US" smtClean="0"/>
              <a:t>4/22/2022</a:t>
            </a:fld>
            <a:endParaRPr lang="en-US" dirty="0"/>
          </a:p>
        </p:txBody>
      </p:sp>
      <p:sp>
        <p:nvSpPr>
          <p:cNvPr id="5" name="Footer Placeholder 4"/>
          <p:cNvSpPr>
            <a:spLocks noGrp="1"/>
          </p:cNvSpPr>
          <p:nvPr>
            <p:ph type="ftr" sz="quarter" idx="11"/>
          </p:nvPr>
        </p:nvSpPr>
        <p:spPr/>
        <p:txBody>
          <a:bodyPr/>
          <a:lstStyle/>
          <a:p>
            <a:r>
              <a:rPr lang="en-US" dirty="0"/>
              <a:t>©2015</a:t>
            </a:r>
          </a:p>
        </p:txBody>
      </p:sp>
      <p:sp>
        <p:nvSpPr>
          <p:cNvPr id="6" name="Slide Number Placeholder 5"/>
          <p:cNvSpPr>
            <a:spLocks noGrp="1"/>
          </p:cNvSpPr>
          <p:nvPr>
            <p:ph type="sldNum" sz="quarter" idx="12"/>
          </p:nvPr>
        </p:nvSpPr>
        <p:spPr/>
        <p:txBody>
          <a:body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39886140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B8735A-6560-483F-A237-D01AE8C9723B}" type="datetimeFigureOut">
              <a:rPr lang="en-US" smtClean="0"/>
              <a:t>4/22/2022</a:t>
            </a:fld>
            <a:endParaRPr lang="en-US" dirty="0"/>
          </a:p>
        </p:txBody>
      </p:sp>
      <p:sp>
        <p:nvSpPr>
          <p:cNvPr id="5" name="Footer Placeholder 4"/>
          <p:cNvSpPr>
            <a:spLocks noGrp="1"/>
          </p:cNvSpPr>
          <p:nvPr>
            <p:ph type="ftr" sz="quarter" idx="11"/>
          </p:nvPr>
        </p:nvSpPr>
        <p:spPr/>
        <p:txBody>
          <a:bodyPr/>
          <a:lstStyle/>
          <a:p>
            <a:r>
              <a:rPr lang="en-US" dirty="0"/>
              <a:t>©2015</a:t>
            </a:r>
          </a:p>
        </p:txBody>
      </p:sp>
      <p:sp>
        <p:nvSpPr>
          <p:cNvPr id="6" name="Slide Number Placeholder 5"/>
          <p:cNvSpPr>
            <a:spLocks noGrp="1"/>
          </p:cNvSpPr>
          <p:nvPr>
            <p:ph type="sldNum" sz="quarter" idx="12"/>
          </p:nvPr>
        </p:nvSpPr>
        <p:spPr/>
        <p:txBody>
          <a:body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10555251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8735A-6560-483F-A237-D01AE8C9723B}" type="datetimeFigureOut">
              <a:rPr lang="en-US" smtClean="0"/>
              <a:t>4/22/2022</a:t>
            </a:fld>
            <a:endParaRPr lang="en-US" dirty="0"/>
          </a:p>
        </p:txBody>
      </p:sp>
      <p:sp>
        <p:nvSpPr>
          <p:cNvPr id="5" name="Footer Placeholder 4"/>
          <p:cNvSpPr>
            <a:spLocks noGrp="1"/>
          </p:cNvSpPr>
          <p:nvPr>
            <p:ph type="ftr" sz="quarter" idx="11"/>
          </p:nvPr>
        </p:nvSpPr>
        <p:spPr/>
        <p:txBody>
          <a:bodyPr/>
          <a:lstStyle/>
          <a:p>
            <a:r>
              <a:rPr lang="en-US" dirty="0"/>
              <a:t>©2015</a:t>
            </a:r>
          </a:p>
        </p:txBody>
      </p:sp>
      <p:sp>
        <p:nvSpPr>
          <p:cNvPr id="6" name="Slide Number Placeholder 5"/>
          <p:cNvSpPr>
            <a:spLocks noGrp="1"/>
          </p:cNvSpPr>
          <p:nvPr>
            <p:ph type="sldNum" sz="quarter" idx="12"/>
          </p:nvPr>
        </p:nvSpPr>
        <p:spPr/>
        <p:txBody>
          <a:body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41173716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B8735A-6560-483F-A237-D01AE8C9723B}" type="datetimeFigureOut">
              <a:rPr lang="en-US" smtClean="0"/>
              <a:t>4/22/2022</a:t>
            </a:fld>
            <a:endParaRPr lang="en-US" dirty="0"/>
          </a:p>
        </p:txBody>
      </p:sp>
      <p:sp>
        <p:nvSpPr>
          <p:cNvPr id="6" name="Footer Placeholder 5"/>
          <p:cNvSpPr>
            <a:spLocks noGrp="1"/>
          </p:cNvSpPr>
          <p:nvPr>
            <p:ph type="ftr" sz="quarter" idx="11"/>
          </p:nvPr>
        </p:nvSpPr>
        <p:spPr/>
        <p:txBody>
          <a:bodyPr/>
          <a:lstStyle/>
          <a:p>
            <a:r>
              <a:rPr lang="en-US" dirty="0"/>
              <a:t>©2015</a:t>
            </a:r>
          </a:p>
        </p:txBody>
      </p:sp>
      <p:sp>
        <p:nvSpPr>
          <p:cNvPr id="7" name="Slide Number Placeholder 6"/>
          <p:cNvSpPr>
            <a:spLocks noGrp="1"/>
          </p:cNvSpPr>
          <p:nvPr>
            <p:ph type="sldNum" sz="quarter" idx="12"/>
          </p:nvPr>
        </p:nvSpPr>
        <p:spPr/>
        <p:txBody>
          <a:body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751662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B8735A-6560-483F-A237-D01AE8C9723B}" type="datetimeFigureOut">
              <a:rPr lang="en-US" smtClean="0"/>
              <a:t>4/22/2022</a:t>
            </a:fld>
            <a:endParaRPr lang="en-US" dirty="0"/>
          </a:p>
        </p:txBody>
      </p:sp>
      <p:sp>
        <p:nvSpPr>
          <p:cNvPr id="8" name="Footer Placeholder 7"/>
          <p:cNvSpPr>
            <a:spLocks noGrp="1"/>
          </p:cNvSpPr>
          <p:nvPr>
            <p:ph type="ftr" sz="quarter" idx="11"/>
          </p:nvPr>
        </p:nvSpPr>
        <p:spPr/>
        <p:txBody>
          <a:bodyPr/>
          <a:lstStyle/>
          <a:p>
            <a:r>
              <a:rPr lang="en-US" dirty="0"/>
              <a:t>©2015</a:t>
            </a:r>
          </a:p>
        </p:txBody>
      </p:sp>
      <p:sp>
        <p:nvSpPr>
          <p:cNvPr id="9" name="Slide Number Placeholder 8"/>
          <p:cNvSpPr>
            <a:spLocks noGrp="1"/>
          </p:cNvSpPr>
          <p:nvPr>
            <p:ph type="sldNum" sz="quarter" idx="12"/>
          </p:nvPr>
        </p:nvSpPr>
        <p:spPr/>
        <p:txBody>
          <a:body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099857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B8735A-6560-483F-A237-D01AE8C9723B}" type="datetimeFigureOut">
              <a:rPr lang="en-US" smtClean="0"/>
              <a:t>4/22/2022</a:t>
            </a:fld>
            <a:endParaRPr lang="en-US" dirty="0"/>
          </a:p>
        </p:txBody>
      </p:sp>
      <p:sp>
        <p:nvSpPr>
          <p:cNvPr id="4" name="Footer Placeholder 3"/>
          <p:cNvSpPr>
            <a:spLocks noGrp="1"/>
          </p:cNvSpPr>
          <p:nvPr>
            <p:ph type="ftr" sz="quarter" idx="11"/>
          </p:nvPr>
        </p:nvSpPr>
        <p:spPr/>
        <p:txBody>
          <a:bodyPr/>
          <a:lstStyle/>
          <a:p>
            <a:r>
              <a:rPr lang="en-US" dirty="0"/>
              <a:t>©2015</a:t>
            </a:r>
          </a:p>
        </p:txBody>
      </p:sp>
      <p:sp>
        <p:nvSpPr>
          <p:cNvPr id="5" name="Slide Number Placeholder 4"/>
          <p:cNvSpPr>
            <a:spLocks noGrp="1"/>
          </p:cNvSpPr>
          <p:nvPr>
            <p:ph type="sldNum" sz="quarter" idx="12"/>
          </p:nvPr>
        </p:nvSpPr>
        <p:spPr/>
        <p:txBody>
          <a:body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61343714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8735A-6560-483F-A237-D01AE8C9723B}" type="datetimeFigureOut">
              <a:rPr lang="en-US" smtClean="0"/>
              <a:t>4/22/2022</a:t>
            </a:fld>
            <a:endParaRPr lang="en-US" dirty="0"/>
          </a:p>
        </p:txBody>
      </p:sp>
      <p:sp>
        <p:nvSpPr>
          <p:cNvPr id="3" name="Footer Placeholder 2"/>
          <p:cNvSpPr>
            <a:spLocks noGrp="1"/>
          </p:cNvSpPr>
          <p:nvPr>
            <p:ph type="ftr" sz="quarter" idx="11"/>
          </p:nvPr>
        </p:nvSpPr>
        <p:spPr/>
        <p:txBody>
          <a:bodyPr/>
          <a:lstStyle/>
          <a:p>
            <a:r>
              <a:rPr lang="en-US" dirty="0"/>
              <a:t>©2015</a:t>
            </a:r>
          </a:p>
        </p:txBody>
      </p:sp>
      <p:sp>
        <p:nvSpPr>
          <p:cNvPr id="4" name="Slide Number Placeholder 3"/>
          <p:cNvSpPr>
            <a:spLocks noGrp="1"/>
          </p:cNvSpPr>
          <p:nvPr>
            <p:ph type="sldNum" sz="quarter" idx="12"/>
          </p:nvPr>
        </p:nvSpPr>
        <p:spPr/>
        <p:txBody>
          <a:body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35328952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Page Blue">
    <p:spTree>
      <p:nvGrpSpPr>
        <p:cNvPr id="1" name=""/>
        <p:cNvGrpSpPr/>
        <p:nvPr/>
      </p:nvGrpSpPr>
      <p:grpSpPr>
        <a:xfrm>
          <a:off x="0" y="0"/>
          <a:ext cx="0" cy="0"/>
          <a:chOff x="0" y="0"/>
          <a:chExt cx="0" cy="0"/>
        </a:xfrm>
      </p:grpSpPr>
      <p:pic>
        <p:nvPicPr>
          <p:cNvPr id="5" name="Picture 4" descr="Burgund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91702" y="743539"/>
            <a:ext cx="4873092" cy="1794258"/>
          </a:xfrm>
        </p:spPr>
        <p:txBody>
          <a:bodyPr>
            <a:normAutofit/>
          </a:bodyPr>
          <a:lstStyle>
            <a:lvl1pPr marL="0" indent="0">
              <a:lnSpc>
                <a:spcPts val="35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9077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8735A-6560-483F-A237-D01AE8C9723B}" type="datetimeFigureOut">
              <a:rPr lang="en-US" smtClean="0"/>
              <a:t>4/22/2022</a:t>
            </a:fld>
            <a:endParaRPr lang="en-US" dirty="0"/>
          </a:p>
        </p:txBody>
      </p:sp>
      <p:sp>
        <p:nvSpPr>
          <p:cNvPr id="6" name="Footer Placeholder 5"/>
          <p:cNvSpPr>
            <a:spLocks noGrp="1"/>
          </p:cNvSpPr>
          <p:nvPr>
            <p:ph type="ftr" sz="quarter" idx="11"/>
          </p:nvPr>
        </p:nvSpPr>
        <p:spPr/>
        <p:txBody>
          <a:bodyPr/>
          <a:lstStyle/>
          <a:p>
            <a:r>
              <a:rPr lang="en-US" dirty="0"/>
              <a:t>©2015</a:t>
            </a:r>
          </a:p>
        </p:txBody>
      </p:sp>
      <p:sp>
        <p:nvSpPr>
          <p:cNvPr id="7" name="Slide Number Placeholder 6"/>
          <p:cNvSpPr>
            <a:spLocks noGrp="1"/>
          </p:cNvSpPr>
          <p:nvPr>
            <p:ph type="sldNum" sz="quarter" idx="12"/>
          </p:nvPr>
        </p:nvSpPr>
        <p:spPr/>
        <p:txBody>
          <a:body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763585391"/>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8735A-6560-483F-A237-D01AE8C9723B}" type="datetimeFigureOut">
              <a:rPr lang="en-US" smtClean="0"/>
              <a:t>4/22/2022</a:t>
            </a:fld>
            <a:endParaRPr lang="en-US" dirty="0"/>
          </a:p>
        </p:txBody>
      </p:sp>
      <p:sp>
        <p:nvSpPr>
          <p:cNvPr id="6" name="Footer Placeholder 5"/>
          <p:cNvSpPr>
            <a:spLocks noGrp="1"/>
          </p:cNvSpPr>
          <p:nvPr>
            <p:ph type="ftr" sz="quarter" idx="11"/>
          </p:nvPr>
        </p:nvSpPr>
        <p:spPr/>
        <p:txBody>
          <a:bodyPr/>
          <a:lstStyle/>
          <a:p>
            <a:r>
              <a:rPr lang="en-US" dirty="0"/>
              <a:t>©2015</a:t>
            </a:r>
          </a:p>
        </p:txBody>
      </p:sp>
      <p:sp>
        <p:nvSpPr>
          <p:cNvPr id="7" name="Slide Number Placeholder 6"/>
          <p:cNvSpPr>
            <a:spLocks noGrp="1"/>
          </p:cNvSpPr>
          <p:nvPr>
            <p:ph type="sldNum" sz="quarter" idx="12"/>
          </p:nvPr>
        </p:nvSpPr>
        <p:spPr/>
        <p:txBody>
          <a:body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371291161"/>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B8735A-6560-483F-A237-D01AE8C9723B}" type="datetimeFigureOut">
              <a:rPr lang="en-US" smtClean="0"/>
              <a:t>4/22/2022</a:t>
            </a:fld>
            <a:endParaRPr lang="en-US" dirty="0"/>
          </a:p>
        </p:txBody>
      </p:sp>
      <p:sp>
        <p:nvSpPr>
          <p:cNvPr id="5" name="Footer Placeholder 4"/>
          <p:cNvSpPr>
            <a:spLocks noGrp="1"/>
          </p:cNvSpPr>
          <p:nvPr>
            <p:ph type="ftr" sz="quarter" idx="11"/>
          </p:nvPr>
        </p:nvSpPr>
        <p:spPr/>
        <p:txBody>
          <a:bodyPr/>
          <a:lstStyle/>
          <a:p>
            <a:r>
              <a:rPr lang="en-US" dirty="0"/>
              <a:t>©2015</a:t>
            </a:r>
          </a:p>
        </p:txBody>
      </p:sp>
      <p:sp>
        <p:nvSpPr>
          <p:cNvPr id="6" name="Slide Number Placeholder 5"/>
          <p:cNvSpPr>
            <a:spLocks noGrp="1"/>
          </p:cNvSpPr>
          <p:nvPr>
            <p:ph type="sldNum" sz="quarter" idx="12"/>
          </p:nvPr>
        </p:nvSpPr>
        <p:spPr/>
        <p:txBody>
          <a:body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520355134"/>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B8735A-6560-483F-A237-D01AE8C9723B}" type="datetimeFigureOut">
              <a:rPr lang="en-US" smtClean="0"/>
              <a:t>4/22/2022</a:t>
            </a:fld>
            <a:endParaRPr lang="en-US" dirty="0"/>
          </a:p>
        </p:txBody>
      </p:sp>
      <p:sp>
        <p:nvSpPr>
          <p:cNvPr id="5" name="Footer Placeholder 4"/>
          <p:cNvSpPr>
            <a:spLocks noGrp="1"/>
          </p:cNvSpPr>
          <p:nvPr>
            <p:ph type="ftr" sz="quarter" idx="11"/>
          </p:nvPr>
        </p:nvSpPr>
        <p:spPr/>
        <p:txBody>
          <a:bodyPr/>
          <a:lstStyle/>
          <a:p>
            <a:r>
              <a:rPr lang="en-US" dirty="0"/>
              <a:t>©2015</a:t>
            </a:r>
          </a:p>
        </p:txBody>
      </p:sp>
      <p:sp>
        <p:nvSpPr>
          <p:cNvPr id="6" name="Slide Number Placeholder 5"/>
          <p:cNvSpPr>
            <a:spLocks noGrp="1"/>
          </p:cNvSpPr>
          <p:nvPr>
            <p:ph type="sldNum" sz="quarter" idx="12"/>
          </p:nvPr>
        </p:nvSpPr>
        <p:spPr/>
        <p:txBody>
          <a:body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426094799"/>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PPT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52051" y="518053"/>
            <a:ext cx="6079612" cy="648134"/>
          </a:xfrm>
        </p:spPr>
        <p:txBody>
          <a:bodyPr>
            <a:normAutofit/>
          </a:bodyPr>
          <a:lstStyle>
            <a:lvl1pPr algn="l">
              <a:lnSpc>
                <a:spcPts val="3700"/>
              </a:lnSpc>
              <a:defRPr sz="3600">
                <a:solidFill>
                  <a:srgbClr val="443D3E"/>
                </a:solidFill>
              </a:defRPr>
            </a:lvl1pPr>
          </a:lstStyle>
          <a:p>
            <a:r>
              <a:rPr lang="en-US" dirty="0"/>
              <a:t>Click to edit Master title style</a:t>
            </a:r>
          </a:p>
        </p:txBody>
      </p:sp>
      <p:sp>
        <p:nvSpPr>
          <p:cNvPr id="3" name="Subtitle 2"/>
          <p:cNvSpPr>
            <a:spLocks noGrp="1"/>
          </p:cNvSpPr>
          <p:nvPr>
            <p:ph type="subTitle" idx="1"/>
          </p:nvPr>
        </p:nvSpPr>
        <p:spPr>
          <a:xfrm>
            <a:off x="752051" y="1239643"/>
            <a:ext cx="4735830" cy="443649"/>
          </a:xfrm>
          <a:prstGeom prst="rect">
            <a:avLst/>
          </a:prstGeom>
        </p:spPr>
        <p:txBody>
          <a:bodyPr>
            <a:noAutofit/>
          </a:bodyPr>
          <a:lstStyle>
            <a:lvl1pPr marL="0" indent="0" algn="l">
              <a:buNone/>
              <a:defRPr sz="21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752051" y="2335852"/>
            <a:ext cx="4735830" cy="975601"/>
          </a:xfrm>
        </p:spPr>
        <p:txBody>
          <a:bodyPr>
            <a:normAutofit/>
          </a:bodyPr>
          <a:lstStyle>
            <a:lvl1pPr algn="l">
              <a:lnSpc>
                <a:spcPts val="1850"/>
              </a:lnSpc>
              <a:spcAft>
                <a:spcPts val="0"/>
              </a:spcAft>
              <a:defRPr sz="1500" baseline="0">
                <a:solidFill>
                  <a:schemeClr val="accent5"/>
                </a:solidFill>
              </a:defRPr>
            </a:lvl1pPr>
          </a:lstStyle>
          <a:p>
            <a:pPr lvl="0"/>
            <a:r>
              <a:rPr lang="en-US" dirty="0"/>
              <a:t>Click to add Name</a:t>
            </a:r>
            <a:br>
              <a:rPr lang="en-US" dirty="0"/>
            </a:br>
            <a:r>
              <a:rPr lang="en-US" dirty="0"/>
              <a:t>Title</a:t>
            </a:r>
            <a:br>
              <a:rPr lang="en-US" dirty="0"/>
            </a:br>
            <a:r>
              <a:rPr lang="en-US" dirty="0"/>
              <a:t>Date</a:t>
            </a:r>
          </a:p>
        </p:txBody>
      </p:sp>
    </p:spTree>
    <p:extLst>
      <p:ext uri="{BB962C8B-B14F-4D97-AF65-F5344CB8AC3E}">
        <p14:creationId xmlns:p14="http://schemas.microsoft.com/office/powerpoint/2010/main" val="686981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457200" y="451398"/>
            <a:ext cx="8229600" cy="610765"/>
          </a:xfrm>
        </p:spPr>
        <p:txBody>
          <a:bodyPr/>
          <a:lstStyle>
            <a:lvl1pPr>
              <a:defRPr/>
            </a:lvl1pPr>
          </a:lstStyle>
          <a:p>
            <a:r>
              <a:rPr lang="en-US" dirty="0"/>
              <a:t>Click to edit Master title style</a:t>
            </a:r>
          </a:p>
        </p:txBody>
      </p:sp>
      <p:sp>
        <p:nvSpPr>
          <p:cNvPr id="11"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2" name="Content Placeholder 11"/>
          <p:cNvSpPr>
            <a:spLocks noGrp="1"/>
          </p:cNvSpPr>
          <p:nvPr>
            <p:ph sz="quarter" idx="12"/>
          </p:nvPr>
        </p:nvSpPr>
        <p:spPr>
          <a:xfrm>
            <a:off x="457200" y="1411517"/>
            <a:ext cx="8229600" cy="4339493"/>
          </a:xfrm>
        </p:spPr>
        <p:txBody>
          <a:bodyPr/>
          <a:lstStyle>
            <a:lvl1pPr>
              <a:defRPr sz="2800"/>
            </a:lvl1pPr>
            <a:lvl3pPr marL="569913" indent="-230188">
              <a:spcAft>
                <a:spcPts val="600"/>
              </a:spcAft>
              <a:buSzPct val="100000"/>
              <a:defRPr/>
            </a:lvl3pPr>
            <a:lvl4pPr marL="919163" indent="-230188">
              <a:spcAft>
                <a:spcPts val="600"/>
              </a:spcAft>
              <a:tabLst/>
              <a:defRPr/>
            </a:lvl4pPr>
            <a:lvl5pPr>
              <a:spcAft>
                <a:spcPts val="600"/>
              </a:spcAft>
              <a:defRPr baseline="0"/>
            </a:lvl5pPr>
            <a:lvl6pPr marL="2286000" indent="-225425">
              <a:spcAft>
                <a:spcPts val="600"/>
              </a:spcAft>
              <a:buFontTx/>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3172352" y="6501891"/>
            <a:ext cx="3835387" cy="249201"/>
          </a:xfrm>
          <a:prstGeom prst="rect">
            <a:avLst/>
          </a:prstGeom>
        </p:spPr>
        <p:txBody>
          <a:bodyPr/>
          <a:lstStyle>
            <a:lvl1pPr algn="l">
              <a:defRPr sz="600">
                <a:solidFill>
                  <a:schemeClr val="bg1"/>
                </a:solidFill>
              </a:defRPr>
            </a:lvl1pPr>
          </a:lstStyle>
          <a:p>
            <a:r>
              <a:rPr lang="en-US" dirty="0"/>
              <a:t>©2015</a:t>
            </a:r>
          </a:p>
        </p:txBody>
      </p:sp>
    </p:spTree>
    <p:extLst>
      <p:ext uri="{BB962C8B-B14F-4D97-AF65-F5344CB8AC3E}">
        <p14:creationId xmlns:p14="http://schemas.microsoft.com/office/powerpoint/2010/main" val="1405097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er Page Blue">
    <p:spTree>
      <p:nvGrpSpPr>
        <p:cNvPr id="1" name=""/>
        <p:cNvGrpSpPr/>
        <p:nvPr/>
      </p:nvGrpSpPr>
      <p:grpSpPr>
        <a:xfrm>
          <a:off x="0" y="0"/>
          <a:ext cx="0" cy="0"/>
          <a:chOff x="0" y="0"/>
          <a:chExt cx="0" cy="0"/>
        </a:xfrm>
      </p:grpSpPr>
      <p:pic>
        <p:nvPicPr>
          <p:cNvPr id="5" name="Picture 4" descr="Burgund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91702" y="743539"/>
            <a:ext cx="4873092" cy="1794258"/>
          </a:xfrm>
        </p:spPr>
        <p:txBody>
          <a:bodyPr>
            <a:normAutofit/>
          </a:bodyPr>
          <a:lstStyle>
            <a:lvl1pPr marL="0" indent="0">
              <a:lnSpc>
                <a:spcPts val="35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66990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reaker Page Blue">
    <p:spTree>
      <p:nvGrpSpPr>
        <p:cNvPr id="1" name=""/>
        <p:cNvGrpSpPr/>
        <p:nvPr/>
      </p:nvGrpSpPr>
      <p:grpSpPr>
        <a:xfrm>
          <a:off x="0" y="0"/>
          <a:ext cx="0" cy="0"/>
          <a:chOff x="0" y="0"/>
          <a:chExt cx="0" cy="0"/>
        </a:xfrm>
      </p:grpSpPr>
      <p:pic>
        <p:nvPicPr>
          <p:cNvPr id="6" name="Picture 5" descr="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91702" y="743539"/>
            <a:ext cx="4873092" cy="1794258"/>
          </a:xfrm>
        </p:spPr>
        <p:txBody>
          <a:bodyPr>
            <a:normAutofit/>
          </a:bodyPr>
          <a:lstStyle>
            <a:lvl1pPr marL="0" indent="0">
              <a:lnSpc>
                <a:spcPts val="35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76973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er Page Green">
    <p:spTree>
      <p:nvGrpSpPr>
        <p:cNvPr id="1" name=""/>
        <p:cNvGrpSpPr/>
        <p:nvPr/>
      </p:nvGrpSpPr>
      <p:grpSpPr>
        <a:xfrm>
          <a:off x="0" y="0"/>
          <a:ext cx="0" cy="0"/>
          <a:chOff x="0" y="0"/>
          <a:chExt cx="0" cy="0"/>
        </a:xfrm>
      </p:grpSpPr>
      <p:pic>
        <p:nvPicPr>
          <p:cNvPr id="14" name="Picture 13"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91701" y="743544"/>
            <a:ext cx="4873092" cy="1794258"/>
          </a:xfrm>
        </p:spPr>
        <p:txBody>
          <a:bodyPr>
            <a:normAutofit/>
          </a:bodyPr>
          <a:lstStyle>
            <a:lvl1pPr marL="0" indent="0">
              <a:lnSpc>
                <a:spcPts val="3500"/>
              </a:lnSpc>
              <a:defRPr sz="3200">
                <a:solidFill>
                  <a:schemeClr val="bg1"/>
                </a:solidFill>
              </a:defRPr>
            </a:lvl1pPr>
          </a:lstStyle>
          <a:p>
            <a:r>
              <a:rPr lang="en-US" dirty="0"/>
              <a:t>Click to edit Master title style</a:t>
            </a:r>
          </a:p>
        </p:txBody>
      </p:sp>
      <p:sp>
        <p:nvSpPr>
          <p:cNvPr id="7"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986521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reaker Page Blue">
    <p:spTree>
      <p:nvGrpSpPr>
        <p:cNvPr id="1" name=""/>
        <p:cNvGrpSpPr/>
        <p:nvPr/>
      </p:nvGrpSpPr>
      <p:grpSpPr>
        <a:xfrm>
          <a:off x="0" y="0"/>
          <a:ext cx="0" cy="0"/>
          <a:chOff x="0" y="0"/>
          <a:chExt cx="0" cy="0"/>
        </a:xfrm>
      </p:grpSpPr>
      <p:pic>
        <p:nvPicPr>
          <p:cNvPr id="9" name="Picture 8" descr="Brow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91709" y="743544"/>
            <a:ext cx="4873092" cy="1794258"/>
          </a:xfrm>
        </p:spPr>
        <p:txBody>
          <a:bodyPr>
            <a:normAutofit/>
          </a:bodyPr>
          <a:lstStyle>
            <a:lvl1pPr marL="0" indent="0">
              <a:lnSpc>
                <a:spcPts val="35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5137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reaker Page Blue">
    <p:spTree>
      <p:nvGrpSpPr>
        <p:cNvPr id="1" name=""/>
        <p:cNvGrpSpPr/>
        <p:nvPr/>
      </p:nvGrpSpPr>
      <p:grpSpPr>
        <a:xfrm>
          <a:off x="0" y="0"/>
          <a:ext cx="0" cy="0"/>
          <a:chOff x="0" y="0"/>
          <a:chExt cx="0" cy="0"/>
        </a:xfrm>
      </p:grpSpPr>
      <p:pic>
        <p:nvPicPr>
          <p:cNvPr id="6" name="Picture 5" descr="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91702" y="743539"/>
            <a:ext cx="4873092" cy="1794258"/>
          </a:xfrm>
        </p:spPr>
        <p:txBody>
          <a:bodyPr>
            <a:normAutofit/>
          </a:bodyPr>
          <a:lstStyle>
            <a:lvl1pPr marL="0" indent="0">
              <a:lnSpc>
                <a:spcPts val="35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26061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8" name="Rectangle 7"/>
          <p:cNvSpPr/>
          <p:nvPr userDrawn="1"/>
        </p:nvSpPr>
        <p:spPr>
          <a:xfrm>
            <a:off x="0" y="1215081"/>
            <a:ext cx="9144000" cy="5182417"/>
          </a:xfrm>
          <a:prstGeom prst="rect">
            <a:avLst/>
          </a:prstGeom>
          <a:solidFill>
            <a:srgbClr val="E1D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Bottom of Pag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1"/>
          <p:cNvSpPr>
            <a:spLocks noGrp="1"/>
          </p:cNvSpPr>
          <p:nvPr>
            <p:ph type="title"/>
          </p:nvPr>
        </p:nvSpPr>
        <p:spPr>
          <a:xfrm>
            <a:off x="457200" y="451398"/>
            <a:ext cx="8229600" cy="610765"/>
          </a:xfrm>
        </p:spPr>
        <p:txBody>
          <a:bodyPr/>
          <a:lstStyle>
            <a:lvl1pPr>
              <a:defRPr/>
            </a:lvl1pPr>
          </a:lstStyle>
          <a:p>
            <a:r>
              <a:rPr lang="en-US" dirty="0"/>
              <a:t>Click to edit Master title style</a:t>
            </a:r>
          </a:p>
        </p:txBody>
      </p:sp>
      <p:sp>
        <p:nvSpPr>
          <p:cNvPr id="11"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2" name="Content Placeholder 11"/>
          <p:cNvSpPr>
            <a:spLocks noGrp="1"/>
          </p:cNvSpPr>
          <p:nvPr>
            <p:ph sz="quarter" idx="12"/>
          </p:nvPr>
        </p:nvSpPr>
        <p:spPr>
          <a:xfrm>
            <a:off x="457200" y="1411517"/>
            <a:ext cx="8229600" cy="4339493"/>
          </a:xfrm>
        </p:spPr>
        <p:txBody>
          <a:bodyPr/>
          <a:lstStyle>
            <a:lvl1pPr>
              <a:defRPr sz="2800"/>
            </a:lvl1pPr>
            <a:lvl3pPr marL="569913" indent="-230188">
              <a:spcAft>
                <a:spcPts val="600"/>
              </a:spcAft>
              <a:buSzPct val="100000"/>
              <a:defRPr/>
            </a:lvl3pPr>
            <a:lvl4pPr marL="919163" indent="-230188">
              <a:spcAft>
                <a:spcPts val="600"/>
              </a:spcAft>
              <a:tabLst/>
              <a:defRPr/>
            </a:lvl4pPr>
            <a:lvl5pPr>
              <a:spcAft>
                <a:spcPts val="600"/>
              </a:spcAft>
              <a:defRPr baseline="0"/>
            </a:lvl5pPr>
            <a:lvl6pPr marL="2286000" indent="-225425">
              <a:spcAft>
                <a:spcPts val="600"/>
              </a:spcAft>
              <a:buFontTx/>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3172352" y="6501891"/>
            <a:ext cx="3835387" cy="249201"/>
          </a:xfrm>
          <a:prstGeom prst="rect">
            <a:avLst/>
          </a:prstGeom>
        </p:spPr>
        <p:txBody>
          <a:bodyPr/>
          <a:lstStyle>
            <a:lvl1pPr algn="l">
              <a:defRPr sz="600">
                <a:solidFill>
                  <a:schemeClr val="bg1"/>
                </a:solidFill>
              </a:defRPr>
            </a:lvl1pPr>
          </a:lstStyle>
          <a:p>
            <a:r>
              <a:rPr lang="en-US" dirty="0"/>
              <a:t>©2015</a:t>
            </a:r>
          </a:p>
        </p:txBody>
      </p:sp>
    </p:spTree>
    <p:extLst>
      <p:ext uri="{BB962C8B-B14F-4D97-AF65-F5344CB8AC3E}">
        <p14:creationId xmlns:p14="http://schemas.microsoft.com/office/powerpoint/2010/main" val="18754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Page Green">
    <p:spTree>
      <p:nvGrpSpPr>
        <p:cNvPr id="1" name=""/>
        <p:cNvGrpSpPr/>
        <p:nvPr/>
      </p:nvGrpSpPr>
      <p:grpSpPr>
        <a:xfrm>
          <a:off x="0" y="0"/>
          <a:ext cx="0" cy="0"/>
          <a:chOff x="0" y="0"/>
          <a:chExt cx="0" cy="0"/>
        </a:xfrm>
      </p:grpSpPr>
      <p:pic>
        <p:nvPicPr>
          <p:cNvPr id="14" name="Picture 13"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91701" y="743544"/>
            <a:ext cx="4873092" cy="1794258"/>
          </a:xfrm>
        </p:spPr>
        <p:txBody>
          <a:bodyPr>
            <a:normAutofit/>
          </a:bodyPr>
          <a:lstStyle>
            <a:lvl1pPr marL="0" indent="0">
              <a:lnSpc>
                <a:spcPts val="3500"/>
              </a:lnSpc>
              <a:defRPr sz="3200">
                <a:solidFill>
                  <a:schemeClr val="bg1"/>
                </a:solidFill>
              </a:defRPr>
            </a:lvl1pPr>
          </a:lstStyle>
          <a:p>
            <a:r>
              <a:rPr lang="en-US" dirty="0"/>
              <a:t>Click to edit Master title style</a:t>
            </a:r>
          </a:p>
        </p:txBody>
      </p:sp>
      <p:sp>
        <p:nvSpPr>
          <p:cNvPr id="7"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140983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reaker Page Blue">
    <p:spTree>
      <p:nvGrpSpPr>
        <p:cNvPr id="1" name=""/>
        <p:cNvGrpSpPr/>
        <p:nvPr/>
      </p:nvGrpSpPr>
      <p:grpSpPr>
        <a:xfrm>
          <a:off x="0" y="0"/>
          <a:ext cx="0" cy="0"/>
          <a:chOff x="0" y="0"/>
          <a:chExt cx="0" cy="0"/>
        </a:xfrm>
      </p:grpSpPr>
      <p:pic>
        <p:nvPicPr>
          <p:cNvPr id="9" name="Picture 8" descr="Brow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91709" y="743544"/>
            <a:ext cx="4873092" cy="1794258"/>
          </a:xfrm>
        </p:spPr>
        <p:txBody>
          <a:bodyPr>
            <a:normAutofit/>
          </a:bodyPr>
          <a:lstStyle>
            <a:lvl1pPr marL="0" indent="0">
              <a:lnSpc>
                <a:spcPts val="35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934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457200" y="451398"/>
            <a:ext cx="8229600" cy="610765"/>
          </a:xfrm>
        </p:spPr>
        <p:txBody>
          <a:bodyPr/>
          <a:lstStyle>
            <a:lvl1pPr>
              <a:defRPr/>
            </a:lvl1pPr>
          </a:lstStyle>
          <a:p>
            <a:r>
              <a:rPr lang="en-US" dirty="0"/>
              <a:t>Click to edit Master title style</a:t>
            </a:r>
          </a:p>
        </p:txBody>
      </p:sp>
      <p:sp>
        <p:nvSpPr>
          <p:cNvPr id="11"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2" name="Content Placeholder 11"/>
          <p:cNvSpPr>
            <a:spLocks noGrp="1"/>
          </p:cNvSpPr>
          <p:nvPr>
            <p:ph sz="quarter" idx="12"/>
          </p:nvPr>
        </p:nvSpPr>
        <p:spPr>
          <a:xfrm>
            <a:off x="457200" y="1411517"/>
            <a:ext cx="8229600" cy="4339493"/>
          </a:xfrm>
        </p:spPr>
        <p:txBody>
          <a:bodyPr/>
          <a:lstStyle>
            <a:lvl1pPr>
              <a:defRPr sz="2800"/>
            </a:lvl1pPr>
            <a:lvl3pPr marL="569913" indent="-230188">
              <a:spcAft>
                <a:spcPts val="600"/>
              </a:spcAft>
              <a:buSzPct val="100000"/>
              <a:defRPr/>
            </a:lvl3pPr>
            <a:lvl4pPr marL="919163" indent="-230188">
              <a:spcAft>
                <a:spcPts val="600"/>
              </a:spcAft>
              <a:tabLst/>
              <a:defRPr/>
            </a:lvl4pPr>
            <a:lvl5pPr>
              <a:spcAft>
                <a:spcPts val="600"/>
              </a:spcAft>
              <a:defRPr baseline="0"/>
            </a:lvl5pPr>
            <a:lvl6pPr marL="2286000" indent="-225425">
              <a:spcAft>
                <a:spcPts val="600"/>
              </a:spcAft>
              <a:buFontTx/>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3172352" y="6501891"/>
            <a:ext cx="3835387" cy="249201"/>
          </a:xfrm>
          <a:prstGeom prst="rect">
            <a:avLst/>
          </a:prstGeom>
        </p:spPr>
        <p:txBody>
          <a:bodyPr/>
          <a:lstStyle>
            <a:lvl1pPr algn="l">
              <a:defRPr sz="600">
                <a:solidFill>
                  <a:schemeClr val="bg1"/>
                </a:solidFill>
              </a:defRPr>
            </a:lvl1pPr>
          </a:lstStyle>
          <a:p>
            <a:r>
              <a:rPr lang="en-US" dirty="0"/>
              <a:t>©2015</a:t>
            </a:r>
          </a:p>
        </p:txBody>
      </p:sp>
    </p:spTree>
    <p:extLst>
      <p:ext uri="{BB962C8B-B14F-4D97-AF65-F5344CB8AC3E}">
        <p14:creationId xmlns:p14="http://schemas.microsoft.com/office/powerpoint/2010/main" val="148537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8" name="Rectangle 7"/>
          <p:cNvSpPr/>
          <p:nvPr userDrawn="1"/>
        </p:nvSpPr>
        <p:spPr>
          <a:xfrm>
            <a:off x="0" y="1215081"/>
            <a:ext cx="9144000" cy="5182417"/>
          </a:xfrm>
          <a:prstGeom prst="rect">
            <a:avLst/>
          </a:prstGeom>
          <a:solidFill>
            <a:srgbClr val="E1D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Bottom of Pag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1"/>
          <p:cNvSpPr>
            <a:spLocks noGrp="1"/>
          </p:cNvSpPr>
          <p:nvPr>
            <p:ph type="title"/>
          </p:nvPr>
        </p:nvSpPr>
        <p:spPr>
          <a:xfrm>
            <a:off x="457200" y="451398"/>
            <a:ext cx="8229600" cy="610765"/>
          </a:xfrm>
        </p:spPr>
        <p:txBody>
          <a:bodyPr/>
          <a:lstStyle>
            <a:lvl1pPr>
              <a:defRPr/>
            </a:lvl1pPr>
          </a:lstStyle>
          <a:p>
            <a:r>
              <a:rPr lang="en-US" dirty="0"/>
              <a:t>Click to edit Master title style</a:t>
            </a:r>
          </a:p>
        </p:txBody>
      </p:sp>
      <p:sp>
        <p:nvSpPr>
          <p:cNvPr id="11"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2" name="Content Placeholder 11"/>
          <p:cNvSpPr>
            <a:spLocks noGrp="1"/>
          </p:cNvSpPr>
          <p:nvPr>
            <p:ph sz="quarter" idx="12"/>
          </p:nvPr>
        </p:nvSpPr>
        <p:spPr>
          <a:xfrm>
            <a:off x="457200" y="1411517"/>
            <a:ext cx="8229600" cy="4339493"/>
          </a:xfrm>
        </p:spPr>
        <p:txBody>
          <a:bodyPr/>
          <a:lstStyle>
            <a:lvl1pPr>
              <a:defRPr sz="2800"/>
            </a:lvl1pPr>
            <a:lvl3pPr marL="569913" indent="-230188">
              <a:spcAft>
                <a:spcPts val="600"/>
              </a:spcAft>
              <a:buSzPct val="100000"/>
              <a:defRPr/>
            </a:lvl3pPr>
            <a:lvl4pPr marL="919163" indent="-230188">
              <a:spcAft>
                <a:spcPts val="600"/>
              </a:spcAft>
              <a:tabLst/>
              <a:defRPr/>
            </a:lvl4pPr>
            <a:lvl5pPr>
              <a:spcAft>
                <a:spcPts val="600"/>
              </a:spcAft>
              <a:defRPr baseline="0"/>
            </a:lvl5pPr>
            <a:lvl6pPr marL="2286000" indent="-225425">
              <a:spcAft>
                <a:spcPts val="600"/>
              </a:spcAft>
              <a:buFontTx/>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3172352" y="6501891"/>
            <a:ext cx="3835387" cy="249201"/>
          </a:xfrm>
          <a:prstGeom prst="rect">
            <a:avLst/>
          </a:prstGeom>
        </p:spPr>
        <p:txBody>
          <a:bodyPr/>
          <a:lstStyle>
            <a:lvl1pPr algn="l">
              <a:defRPr sz="600">
                <a:solidFill>
                  <a:schemeClr val="bg1"/>
                </a:solidFill>
              </a:defRPr>
            </a:lvl1pPr>
          </a:lstStyle>
          <a:p>
            <a:r>
              <a:rPr lang="en-US" dirty="0"/>
              <a:t>©2015</a:t>
            </a:r>
          </a:p>
        </p:txBody>
      </p:sp>
    </p:spTree>
    <p:extLst>
      <p:ext uri="{BB962C8B-B14F-4D97-AF65-F5344CB8AC3E}">
        <p14:creationId xmlns:p14="http://schemas.microsoft.com/office/powerpoint/2010/main" val="12765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7" name="Footer Placeholder 2"/>
          <p:cNvSpPr>
            <a:spLocks noGrp="1"/>
          </p:cNvSpPr>
          <p:nvPr>
            <p:ph type="ftr" sz="quarter" idx="3"/>
          </p:nvPr>
        </p:nvSpPr>
        <p:spPr>
          <a:xfrm>
            <a:off x="3272137" y="6501891"/>
            <a:ext cx="3835387" cy="249201"/>
          </a:xfrm>
          <a:prstGeom prst="rect">
            <a:avLst/>
          </a:prstGeom>
        </p:spPr>
        <p:txBody>
          <a:bodyPr/>
          <a:lstStyle>
            <a:lvl1pPr algn="l">
              <a:defRPr sz="600">
                <a:solidFill>
                  <a:schemeClr val="bg1"/>
                </a:solidFill>
              </a:defRPr>
            </a:lvl1pPr>
          </a:lstStyle>
          <a:p>
            <a:r>
              <a:rPr lang="en-US" dirty="0"/>
              <a:t>©2015</a:t>
            </a:r>
          </a:p>
        </p:txBody>
      </p:sp>
    </p:spTree>
    <p:extLst>
      <p:ext uri="{BB962C8B-B14F-4D97-AF65-F5344CB8AC3E}">
        <p14:creationId xmlns:p14="http://schemas.microsoft.com/office/powerpoint/2010/main" val="258339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6"/>
          <p:cNvSpPr>
            <a:spLocks noGrp="1"/>
          </p:cNvSpPr>
          <p:nvPr>
            <p:ph type="sldNum" sz="quarter" idx="11"/>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9" name="Footer Placeholder 2"/>
          <p:cNvSpPr>
            <a:spLocks noGrp="1"/>
          </p:cNvSpPr>
          <p:nvPr>
            <p:ph type="ftr" sz="quarter" idx="12"/>
          </p:nvPr>
        </p:nvSpPr>
        <p:spPr>
          <a:xfrm>
            <a:off x="3272137" y="6501891"/>
            <a:ext cx="3835387" cy="249201"/>
          </a:xfrm>
          <a:prstGeom prst="rect">
            <a:avLst/>
          </a:prstGeom>
        </p:spPr>
        <p:txBody>
          <a:bodyPr/>
          <a:lstStyle>
            <a:lvl1pPr algn="l">
              <a:defRPr sz="600">
                <a:solidFill>
                  <a:schemeClr val="bg1"/>
                </a:solidFill>
              </a:defRPr>
            </a:lvl1pPr>
          </a:lstStyle>
          <a:p>
            <a:r>
              <a:rPr lang="en-US" dirty="0"/>
              <a:t>©2015</a:t>
            </a:r>
          </a:p>
        </p:txBody>
      </p:sp>
    </p:spTree>
    <p:extLst>
      <p:ext uri="{BB962C8B-B14F-4D97-AF65-F5344CB8AC3E}">
        <p14:creationId xmlns:p14="http://schemas.microsoft.com/office/powerpoint/2010/main" val="383789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descr="Bottom of Pages.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451398"/>
            <a:ext cx="8229600" cy="610765"/>
          </a:xfrm>
          <a:prstGeom prst="rect">
            <a:avLst/>
          </a:prstGeom>
        </p:spPr>
        <p:txBody>
          <a:bodyPr vert="horz" lIns="0" tIns="0" rIns="91440" bIns="45720" rtlCol="0" anchor="t" anchorCtr="0">
            <a:normAutofit/>
          </a:bodyPr>
          <a:lstStyle/>
          <a:p>
            <a:r>
              <a:rPr lang="en-US" dirty="0"/>
              <a:t>Click to edit Master title style</a:t>
            </a:r>
          </a:p>
        </p:txBody>
      </p:sp>
      <p:sp>
        <p:nvSpPr>
          <p:cNvPr id="8" name="Text Placeholder 7"/>
          <p:cNvSpPr>
            <a:spLocks noGrp="1"/>
          </p:cNvSpPr>
          <p:nvPr>
            <p:ph type="body" idx="1"/>
          </p:nvPr>
        </p:nvSpPr>
        <p:spPr>
          <a:xfrm>
            <a:off x="457200" y="1411518"/>
            <a:ext cx="8229600" cy="4525963"/>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2"/>
          <p:cNvSpPr>
            <a:spLocks noGrp="1"/>
          </p:cNvSpPr>
          <p:nvPr>
            <p:ph type="ftr" sz="quarter" idx="3"/>
          </p:nvPr>
        </p:nvSpPr>
        <p:spPr>
          <a:xfrm>
            <a:off x="3272137" y="6501891"/>
            <a:ext cx="3835387" cy="249201"/>
          </a:xfrm>
          <a:prstGeom prst="rect">
            <a:avLst/>
          </a:prstGeom>
        </p:spPr>
        <p:txBody>
          <a:bodyPr/>
          <a:lstStyle>
            <a:lvl1pPr algn="l">
              <a:defRPr sz="600">
                <a:solidFill>
                  <a:schemeClr val="bg1"/>
                </a:solidFill>
              </a:defRPr>
            </a:lvl1pPr>
          </a:lstStyle>
          <a:p>
            <a:r>
              <a:rPr lang="en-US" dirty="0"/>
              <a:t>©2015</a:t>
            </a:r>
          </a:p>
        </p:txBody>
      </p:sp>
      <p:sp>
        <p:nvSpPr>
          <p:cNvPr id="13" name="Slide Number Placeholder 6"/>
          <p:cNvSpPr>
            <a:spLocks noGrp="1"/>
          </p:cNvSpPr>
          <p:nvPr>
            <p:ph type="sldNum" sz="quarter" idx="4"/>
          </p:nvPr>
        </p:nvSpPr>
        <p:spPr>
          <a:xfrm>
            <a:off x="8406402" y="6397498"/>
            <a:ext cx="518160"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50" r:id="rId4"/>
    <p:sldLayoutId id="2147483667" r:id="rId5"/>
    <p:sldLayoutId id="2147483653" r:id="rId6"/>
    <p:sldLayoutId id="2147483669" r:id="rId7"/>
    <p:sldLayoutId id="2147483665" r:id="rId8"/>
    <p:sldLayoutId id="2147483666" r:id="rId9"/>
    <p:sldLayoutId id="2147483670" r:id="rId10"/>
    <p:sldLayoutId id="2147483671" r:id="rId11"/>
    <p:sldLayoutId id="2147483672" r:id="rId12"/>
  </p:sldLayoutIdLst>
  <p:hf hdr="0" dt="0"/>
  <p:txStyles>
    <p:titleStyle>
      <a:lvl1pPr algn="l" defTabSz="457200" rtl="0" eaLnBrk="1" latinLnBrk="0" hangingPunct="1">
        <a:spcBef>
          <a:spcPct val="0"/>
        </a:spcBef>
        <a:buNone/>
        <a:defRPr sz="3200" b="0" i="0" kern="1200">
          <a:solidFill>
            <a:schemeClr val="tx2"/>
          </a:solidFill>
          <a:latin typeface="Arial"/>
          <a:ea typeface="+mj-ea"/>
          <a:cs typeface="Arial"/>
        </a:defRPr>
      </a:lvl1pPr>
    </p:titleStyle>
    <p:bodyStyle>
      <a:lvl1pPr marL="0" indent="0" algn="l" defTabSz="457200" rtl="0" eaLnBrk="1" latinLnBrk="0" hangingPunct="1">
        <a:lnSpc>
          <a:spcPct val="100000"/>
        </a:lnSpc>
        <a:spcBef>
          <a:spcPts val="0"/>
        </a:spcBef>
        <a:spcAft>
          <a:spcPts val="800"/>
        </a:spcAft>
        <a:buClr>
          <a:srgbClr val="249ADA"/>
        </a:buClr>
        <a:buSzPct val="80000"/>
        <a:buFontTx/>
        <a:buNone/>
        <a:defRPr sz="2800" kern="1200">
          <a:solidFill>
            <a:srgbClr val="4A4B4D"/>
          </a:solidFill>
          <a:latin typeface="Arial"/>
          <a:ea typeface="+mn-ea"/>
          <a:cs typeface="Arial"/>
        </a:defRPr>
      </a:lvl1pPr>
      <a:lvl2pPr marL="173038" indent="-173038" algn="l" defTabSz="457200" rtl="0" eaLnBrk="1" latinLnBrk="0" hangingPunct="1">
        <a:lnSpc>
          <a:spcPct val="100000"/>
        </a:lnSpc>
        <a:spcBef>
          <a:spcPts val="0"/>
        </a:spcBef>
        <a:spcAft>
          <a:spcPts val="800"/>
        </a:spcAft>
        <a:buClr>
          <a:schemeClr val="bg2"/>
        </a:buClr>
        <a:buSzPct val="90000"/>
        <a:buFont typeface="Arial"/>
        <a:buChar char="•"/>
        <a:defRPr sz="2400" kern="1200">
          <a:solidFill>
            <a:schemeClr val="tx1"/>
          </a:solidFill>
          <a:latin typeface="Arial"/>
          <a:ea typeface="+mn-ea"/>
          <a:cs typeface="Arial"/>
        </a:defRPr>
      </a:lvl2pPr>
      <a:lvl3pPr marL="454025" indent="-114300" algn="l" defTabSz="457200" rtl="0" eaLnBrk="1" latinLnBrk="0" hangingPunct="1">
        <a:lnSpc>
          <a:spcPct val="100000"/>
        </a:lnSpc>
        <a:spcBef>
          <a:spcPts val="0"/>
        </a:spcBef>
        <a:spcAft>
          <a:spcPts val="800"/>
        </a:spcAft>
        <a:buClr>
          <a:schemeClr val="tx2"/>
        </a:buClr>
        <a:buSzPct val="90000"/>
        <a:buFont typeface="Arial"/>
        <a:buChar char="•"/>
        <a:tabLst/>
        <a:defRPr sz="2000" kern="1200">
          <a:solidFill>
            <a:schemeClr val="tx1"/>
          </a:solidFill>
          <a:latin typeface="Arial"/>
          <a:ea typeface="+mn-ea"/>
          <a:cs typeface="Arial"/>
        </a:defRPr>
      </a:lvl3pPr>
      <a:lvl4pPr marL="803275" indent="-114300" algn="l" defTabSz="457200" rtl="0" eaLnBrk="1" latinLnBrk="0" hangingPunct="1">
        <a:lnSpc>
          <a:spcPct val="100000"/>
        </a:lnSpc>
        <a:spcBef>
          <a:spcPts val="0"/>
        </a:spcBef>
        <a:spcAft>
          <a:spcPts val="800"/>
        </a:spcAft>
        <a:buClr>
          <a:schemeClr val="accent3"/>
        </a:buClr>
        <a:buSzPct val="90000"/>
        <a:buFont typeface="Arial"/>
        <a:buChar char="•"/>
        <a:tabLst/>
        <a:defRPr sz="1800" kern="1200">
          <a:solidFill>
            <a:schemeClr val="tx1"/>
          </a:solidFill>
          <a:latin typeface="Arial"/>
          <a:ea typeface="+mn-ea"/>
          <a:cs typeface="Arial"/>
        </a:defRPr>
      </a:lvl4pPr>
      <a:lvl5pPr marL="1146175" indent="-117475" algn="l" defTabSz="457200" rtl="0" eaLnBrk="1" latinLnBrk="0" hangingPunct="1">
        <a:lnSpc>
          <a:spcPct val="100000"/>
        </a:lnSpc>
        <a:spcBef>
          <a:spcPts val="0"/>
        </a:spcBef>
        <a:spcAft>
          <a:spcPts val="800"/>
        </a:spcAft>
        <a:buClr>
          <a:schemeClr val="accent4"/>
        </a:buClr>
        <a:buSzPct val="90000"/>
        <a:buFont typeface="Arial"/>
        <a:buChar char="•"/>
        <a:defRPr sz="1800" kern="1200">
          <a:solidFill>
            <a:schemeClr val="tx1"/>
          </a:solidFill>
          <a:latin typeface="Arial"/>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8735A-6560-483F-A237-D01AE8C9723B}" type="datetimeFigureOut">
              <a:rPr lang="en-US" smtClean="0"/>
              <a:t>4/22/2022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©2015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F9553-C816-6842-8939-EE75ECF7EB2B}" type="slidenum">
              <a:rPr lang="en-US" smtClean="0"/>
              <a:pPr/>
              <a:t>‹#›</a:t>
            </a:fld>
            <a:endParaRPr lang="en-US" dirty="0"/>
          </a:p>
        </p:txBody>
      </p:sp>
      <p:pic>
        <p:nvPicPr>
          <p:cNvPr id="7" name="Picture 6" descr="Bottom of Pages.jp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Tree>
    <p:extLst>
      <p:ext uri="{BB962C8B-B14F-4D97-AF65-F5344CB8AC3E}">
        <p14:creationId xmlns:p14="http://schemas.microsoft.com/office/powerpoint/2010/main" val="20301639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ourses.lumenlearning.com/marketing-spring2016/chapter/reading-primary-marketing-research-methods/" TargetMode="External"/><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yclisis.gr/en/volunteers-in-movement/"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2017.igem.org/Team:TUDelft/Safet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yclisis.gr/en/volunteers-in-movement/"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yclisis.gr/en/volunteers-in-movement/"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freesvg.org/safety-first" TargetMode="External"/><Relationship Id="rId7" Type="http://schemas.openxmlformats.org/officeDocument/2006/relationships/hyperlink" Target="http://www.csyw.qld.gov.au/news"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www.pikist.com/free-photo-izfyq" TargetMode="External"/><Relationship Id="rId4" Type="http://schemas.openxmlformats.org/officeDocument/2006/relationships/image" Target="../media/image10.jpg"/><Relationship Id="rId9" Type="http://schemas.openxmlformats.org/officeDocument/2006/relationships/hyperlink" Target="https://www.publicdomainpictures.net/view-image.php?image=1640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ngimg.com/download/36085"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378" y="336430"/>
            <a:ext cx="6804690" cy="1524758"/>
          </a:xfrm>
        </p:spPr>
        <p:txBody>
          <a:bodyPr>
            <a:normAutofit fontScale="90000"/>
          </a:bodyPr>
          <a:lstStyle/>
          <a:p>
            <a:pPr algn="ctr"/>
            <a:br>
              <a:rPr lang="en-US" b="1" i="1" dirty="0"/>
            </a:br>
            <a:r>
              <a:rPr lang="en-US" sz="6600" b="1" i="1" dirty="0">
                <a:latin typeface="Aparajita" panose="02020603050405020304" pitchFamily="18" charset="0"/>
                <a:cs typeface="Aparajita" panose="02020603050405020304" pitchFamily="18" charset="0"/>
              </a:rPr>
              <a:t>Volunteer Services</a:t>
            </a:r>
            <a:br>
              <a:rPr lang="en-US" sz="6600" b="1" i="1" dirty="0">
                <a:latin typeface="Aparajita" panose="02020603050405020304" pitchFamily="18" charset="0"/>
                <a:cs typeface="Aparajita" panose="02020603050405020304" pitchFamily="18" charset="0"/>
              </a:rPr>
            </a:br>
            <a:r>
              <a:rPr lang="en-US" sz="6600" b="1" i="1" dirty="0">
                <a:latin typeface="Aparajita" panose="02020603050405020304" pitchFamily="18" charset="0"/>
                <a:cs typeface="Aparajita" panose="02020603050405020304" pitchFamily="18" charset="0"/>
              </a:rPr>
              <a:t>Annual Refresher </a:t>
            </a:r>
            <a:r>
              <a:rPr lang="en-US" sz="1200" b="1" i="1" dirty="0">
                <a:latin typeface="Aparajita" panose="02020603050405020304" pitchFamily="18" charset="0"/>
                <a:cs typeface="Aparajita" panose="02020603050405020304" pitchFamily="18" charset="0"/>
              </a:rPr>
              <a:t>3/22</a:t>
            </a:r>
          </a:p>
        </p:txBody>
      </p:sp>
    </p:spTree>
    <p:extLst>
      <p:ext uri="{BB962C8B-B14F-4D97-AF65-F5344CB8AC3E}">
        <p14:creationId xmlns:p14="http://schemas.microsoft.com/office/powerpoint/2010/main" val="931976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5027" b="36185"/>
          <a:stretch/>
        </p:blipFill>
        <p:spPr>
          <a:xfrm>
            <a:off x="865177" y="1159089"/>
            <a:ext cx="7461428" cy="1447059"/>
          </a:xfrm>
          <a:prstGeom prst="rect">
            <a:avLst/>
          </a:prstGeom>
        </p:spPr>
      </p:pic>
      <p:sp>
        <p:nvSpPr>
          <p:cNvPr id="3" name="Slide Number Placeholder 2"/>
          <p:cNvSpPr>
            <a:spLocks noGrp="1"/>
          </p:cNvSpPr>
          <p:nvPr>
            <p:ph type="sldNum" sz="quarter" idx="4"/>
          </p:nvPr>
        </p:nvSpPr>
        <p:spPr/>
        <p:txBody>
          <a:bodyPr/>
          <a:lstStyle/>
          <a:p>
            <a:fld id="{489F9553-C816-6842-8939-EE75ECF7EB2B}" type="slidenum">
              <a:rPr lang="en-US" smtClean="0"/>
              <a:pPr/>
              <a:t>10</a:t>
            </a:fld>
            <a:endParaRPr lang="en-US" dirty="0"/>
          </a:p>
        </p:txBody>
      </p:sp>
      <p:sp>
        <p:nvSpPr>
          <p:cNvPr id="4" name="Title 3"/>
          <p:cNvSpPr>
            <a:spLocks noGrp="1"/>
          </p:cNvSpPr>
          <p:nvPr>
            <p:ph type="title"/>
          </p:nvPr>
        </p:nvSpPr>
        <p:spPr/>
        <p:txBody>
          <a:bodyPr>
            <a:normAutofit/>
          </a:bodyPr>
          <a:lstStyle/>
          <a:p>
            <a:r>
              <a:rPr lang="en-US" dirty="0">
                <a:solidFill>
                  <a:schemeClr val="bg1"/>
                </a:solidFill>
              </a:rPr>
              <a:t> We </a:t>
            </a:r>
            <a:r>
              <a:rPr lang="en-US" b="1" u="sng" dirty="0">
                <a:solidFill>
                  <a:srgbClr val="00B050"/>
                </a:solidFill>
              </a:rPr>
              <a:t>MUST</a:t>
            </a:r>
            <a:r>
              <a:rPr lang="en-US" dirty="0">
                <a:solidFill>
                  <a:schemeClr val="bg1"/>
                </a:solidFill>
              </a:rPr>
              <a:t> show and connect with……..</a:t>
            </a:r>
          </a:p>
        </p:txBody>
      </p:sp>
      <p:sp>
        <p:nvSpPr>
          <p:cNvPr id="5" name="Footer Placeholder 4"/>
          <p:cNvSpPr>
            <a:spLocks noGrp="1"/>
          </p:cNvSpPr>
          <p:nvPr>
            <p:ph type="ftr" sz="quarter" idx="3"/>
          </p:nvPr>
        </p:nvSpPr>
        <p:spPr/>
        <p:txBody>
          <a:bodyPr/>
          <a:lstStyle/>
          <a:p>
            <a:r>
              <a:rPr lang="en-US" dirty="0"/>
              <a:t>©2018 Trinity Health</a:t>
            </a:r>
          </a:p>
        </p:txBody>
      </p:sp>
      <p:sp>
        <p:nvSpPr>
          <p:cNvPr id="6" name="object 3">
            <a:extLst>
              <a:ext uri="{FF2B5EF4-FFF2-40B4-BE49-F238E27FC236}">
                <a16:creationId xmlns:a16="http://schemas.microsoft.com/office/drawing/2014/main" id="{F42ABC6E-3B4E-46BF-A900-9B7204B07986}"/>
              </a:ext>
            </a:extLst>
          </p:cNvPr>
          <p:cNvSpPr/>
          <p:nvPr/>
        </p:nvSpPr>
        <p:spPr>
          <a:xfrm>
            <a:off x="2706721" y="3750415"/>
            <a:ext cx="3985571" cy="2582960"/>
          </a:xfrm>
          <a:prstGeom prst="rect">
            <a:avLst/>
          </a:prstGeom>
          <a:blipFill>
            <a:blip r:embed="rId4" cstate="print"/>
            <a:stretch>
              <a:fillRect/>
            </a:stretch>
          </a:blipFill>
        </p:spPr>
        <p:txBody>
          <a:bodyPr wrap="square" lIns="0" tIns="0" rIns="0" bIns="0" rtlCol="0"/>
          <a:lstStyle/>
          <a:p>
            <a:endParaRPr dirty="0"/>
          </a:p>
        </p:txBody>
      </p:sp>
      <p:pic>
        <p:nvPicPr>
          <p:cNvPr id="7" name="Picture 6">
            <a:extLst>
              <a:ext uri="{FF2B5EF4-FFF2-40B4-BE49-F238E27FC236}">
                <a16:creationId xmlns:a16="http://schemas.microsoft.com/office/drawing/2014/main" id="{6997386D-733B-4E3C-A9C6-64666496E5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1074" y="119353"/>
            <a:ext cx="904775" cy="904775"/>
          </a:xfrm>
          <a:prstGeom prst="rect">
            <a:avLst/>
          </a:prstGeom>
        </p:spPr>
      </p:pic>
      <p:sp>
        <p:nvSpPr>
          <p:cNvPr id="8" name="TextBox 7">
            <a:extLst>
              <a:ext uri="{FF2B5EF4-FFF2-40B4-BE49-F238E27FC236}">
                <a16:creationId xmlns:a16="http://schemas.microsoft.com/office/drawing/2014/main" id="{4F608CF2-CA3F-4D6F-86E6-2A9F61A83D32}"/>
              </a:ext>
            </a:extLst>
          </p:cNvPr>
          <p:cNvSpPr txBox="1"/>
          <p:nvPr/>
        </p:nvSpPr>
        <p:spPr>
          <a:xfrm>
            <a:off x="194117" y="7564"/>
            <a:ext cx="2763898" cy="340991"/>
          </a:xfrm>
          <a:prstGeom prst="rect">
            <a:avLst/>
          </a:prstGeom>
          <a:noFill/>
        </p:spPr>
        <p:txBody>
          <a:bodyPr wrap="none" rtlCol="0">
            <a:spAutoFit/>
          </a:bodyPr>
          <a:lstStyle/>
          <a:p>
            <a:pPr>
              <a:lnSpc>
                <a:spcPts val="2100"/>
              </a:lnSpc>
              <a:spcAft>
                <a:spcPts val="600"/>
              </a:spcAft>
            </a:pPr>
            <a:r>
              <a:rPr lang="en-US" sz="1600" dirty="0">
                <a:solidFill>
                  <a:schemeClr val="accent1"/>
                </a:solidFill>
              </a:rPr>
              <a:t>M2: Relating to Our Patients</a:t>
            </a:r>
          </a:p>
        </p:txBody>
      </p:sp>
      <p:sp>
        <p:nvSpPr>
          <p:cNvPr id="2" name="TextBox 1">
            <a:extLst>
              <a:ext uri="{FF2B5EF4-FFF2-40B4-BE49-F238E27FC236}">
                <a16:creationId xmlns:a16="http://schemas.microsoft.com/office/drawing/2014/main" id="{C0A41128-2509-4739-B0AB-00F6884CB48A}"/>
              </a:ext>
            </a:extLst>
          </p:cNvPr>
          <p:cNvSpPr txBox="1"/>
          <p:nvPr/>
        </p:nvSpPr>
        <p:spPr>
          <a:xfrm>
            <a:off x="1176889" y="2774279"/>
            <a:ext cx="6586151" cy="879600"/>
          </a:xfrm>
          <a:prstGeom prst="rect">
            <a:avLst/>
          </a:prstGeom>
          <a:noFill/>
        </p:spPr>
        <p:txBody>
          <a:bodyPr wrap="square" rtlCol="0">
            <a:spAutoFit/>
          </a:bodyPr>
          <a:lstStyle/>
          <a:p>
            <a:pPr>
              <a:lnSpc>
                <a:spcPts val="2100"/>
              </a:lnSpc>
              <a:spcAft>
                <a:spcPts val="600"/>
              </a:spcAft>
            </a:pPr>
            <a:r>
              <a:rPr lang="en-US" sz="1600" dirty="0">
                <a:solidFill>
                  <a:srgbClr val="443D3E"/>
                </a:solidFill>
              </a:rPr>
              <a:t>“</a:t>
            </a:r>
            <a:r>
              <a:rPr lang="en-US" sz="1600" dirty="0">
                <a:solidFill>
                  <a:schemeClr val="bg1"/>
                </a:solidFill>
              </a:rPr>
              <a:t>To sense the client’s private world as if it were your own, but without ever losing the “as if” quality – this is empathy,” Carl R. Rogers, </a:t>
            </a:r>
            <a:r>
              <a:rPr lang="en-US" sz="1600" i="1" dirty="0">
                <a:solidFill>
                  <a:schemeClr val="bg1"/>
                </a:solidFill>
              </a:rPr>
              <a:t>Culture of Empathy Builder</a:t>
            </a:r>
            <a:endParaRPr lang="en-US" sz="1600" dirty="0">
              <a:solidFill>
                <a:schemeClr val="bg1"/>
              </a:solidFill>
            </a:endParaRPr>
          </a:p>
        </p:txBody>
      </p:sp>
    </p:spTree>
    <p:extLst>
      <p:ext uri="{BB962C8B-B14F-4D97-AF65-F5344CB8AC3E}">
        <p14:creationId xmlns:p14="http://schemas.microsoft.com/office/powerpoint/2010/main" val="14164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E7FD-952B-4E9B-AC2C-0176EA018095}"/>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13908FDB-8A3E-48FB-85D5-120DF4E6C0F0}"/>
              </a:ext>
            </a:extLst>
          </p:cNvPr>
          <p:cNvSpPr>
            <a:spLocks noGrp="1"/>
          </p:cNvSpPr>
          <p:nvPr>
            <p:ph type="sldNum" sz="quarter" idx="4"/>
          </p:nvPr>
        </p:nvSpPr>
        <p:spPr/>
        <p:txBody>
          <a:bodyPr/>
          <a:lstStyle/>
          <a:p>
            <a:fld id="{489F9553-C816-6842-8939-EE75ECF7EB2B}" type="slidenum">
              <a:rPr lang="en-US" smtClean="0"/>
              <a:pPr/>
              <a:t>11</a:t>
            </a:fld>
            <a:endParaRPr lang="en-US" dirty="0"/>
          </a:p>
        </p:txBody>
      </p:sp>
      <p:pic>
        <p:nvPicPr>
          <p:cNvPr id="4" name="Picture 3">
            <a:extLst>
              <a:ext uri="{FF2B5EF4-FFF2-40B4-BE49-F238E27FC236}">
                <a16:creationId xmlns:a16="http://schemas.microsoft.com/office/drawing/2014/main" id="{2D13126E-684C-4124-9300-22664C93CB7D}"/>
              </a:ext>
            </a:extLst>
          </p:cNvPr>
          <p:cNvPicPr>
            <a:picLocks noChangeAspect="1"/>
          </p:cNvPicPr>
          <p:nvPr/>
        </p:nvPicPr>
        <p:blipFill>
          <a:blip r:embed="rId2"/>
          <a:stretch>
            <a:fillRect/>
          </a:stretch>
        </p:blipFill>
        <p:spPr>
          <a:xfrm>
            <a:off x="0" y="-1"/>
            <a:ext cx="9144000" cy="6858001"/>
          </a:xfrm>
          <a:prstGeom prst="rect">
            <a:avLst/>
          </a:prstGeom>
        </p:spPr>
      </p:pic>
      <p:sp>
        <p:nvSpPr>
          <p:cNvPr id="5" name="TextBox 4">
            <a:extLst>
              <a:ext uri="{FF2B5EF4-FFF2-40B4-BE49-F238E27FC236}">
                <a16:creationId xmlns:a16="http://schemas.microsoft.com/office/drawing/2014/main" id="{6C86D01D-002D-463E-818B-501FBE5C577E}"/>
              </a:ext>
            </a:extLst>
          </p:cNvPr>
          <p:cNvSpPr txBox="1"/>
          <p:nvPr/>
        </p:nvSpPr>
        <p:spPr>
          <a:xfrm>
            <a:off x="3937518" y="1520890"/>
            <a:ext cx="5075930" cy="610295"/>
          </a:xfrm>
          <a:prstGeom prst="rect">
            <a:avLst/>
          </a:prstGeom>
          <a:noFill/>
        </p:spPr>
        <p:txBody>
          <a:bodyPr wrap="square" rtlCol="0">
            <a:spAutoFit/>
          </a:bodyPr>
          <a:lstStyle/>
          <a:p>
            <a:pPr>
              <a:lnSpc>
                <a:spcPts val="2100"/>
              </a:lnSpc>
              <a:spcAft>
                <a:spcPts val="600"/>
              </a:spcAft>
            </a:pPr>
            <a:r>
              <a:rPr lang="en-US" sz="1600" b="1" i="1" dirty="0">
                <a:solidFill>
                  <a:srgbClr val="C00000"/>
                </a:solidFill>
              </a:rPr>
              <a:t>Here are some examples of speaking that shows we care about our patients.</a:t>
            </a:r>
          </a:p>
        </p:txBody>
      </p:sp>
    </p:spTree>
    <p:extLst>
      <p:ext uri="{BB962C8B-B14F-4D97-AF65-F5344CB8AC3E}">
        <p14:creationId xmlns:p14="http://schemas.microsoft.com/office/powerpoint/2010/main" val="241584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E7000C-B7ED-4A8E-9067-4FFBF1F2D96A}"/>
              </a:ext>
            </a:extLst>
          </p:cNvPr>
          <p:cNvSpPr>
            <a:spLocks noGrp="1"/>
          </p:cNvSpPr>
          <p:nvPr>
            <p:ph type="sldNum" sz="quarter" idx="4"/>
          </p:nvPr>
        </p:nvSpPr>
        <p:spPr/>
        <p:txBody>
          <a:bodyPr/>
          <a:lstStyle/>
          <a:p>
            <a:fld id="{489F9553-C816-6842-8939-EE75ECF7EB2B}" type="slidenum">
              <a:rPr lang="en-US" smtClean="0"/>
              <a:pPr/>
              <a:t>12</a:t>
            </a:fld>
            <a:endParaRPr lang="en-US" dirty="0"/>
          </a:p>
        </p:txBody>
      </p:sp>
      <p:sp>
        <p:nvSpPr>
          <p:cNvPr id="3" name="Title 2">
            <a:extLst>
              <a:ext uri="{FF2B5EF4-FFF2-40B4-BE49-F238E27FC236}">
                <a16:creationId xmlns:a16="http://schemas.microsoft.com/office/drawing/2014/main" id="{7B57E0A2-DFA8-4303-B00D-820FD1658D29}"/>
              </a:ext>
            </a:extLst>
          </p:cNvPr>
          <p:cNvSpPr>
            <a:spLocks noGrp="1"/>
          </p:cNvSpPr>
          <p:nvPr>
            <p:ph type="title"/>
          </p:nvPr>
        </p:nvSpPr>
        <p:spPr/>
        <p:txBody>
          <a:bodyPr>
            <a:normAutofit fontScale="90000"/>
          </a:bodyPr>
          <a:lstStyle/>
          <a:p>
            <a:r>
              <a:rPr lang="en-US" dirty="0"/>
              <a:t>Speaking and Listening are equally important.</a:t>
            </a:r>
            <a:br>
              <a:rPr lang="en-US" dirty="0"/>
            </a:br>
            <a:br>
              <a:rPr lang="en-US" dirty="0"/>
            </a:br>
            <a:r>
              <a:rPr lang="en-US" dirty="0"/>
              <a:t>Now, let’s review ways to listen so we best understand how words can heal and help.</a:t>
            </a:r>
          </a:p>
        </p:txBody>
      </p:sp>
      <p:pic>
        <p:nvPicPr>
          <p:cNvPr id="5" name="Picture 4" descr="A picture containing text&#10;&#10;Description automatically generated">
            <a:extLst>
              <a:ext uri="{FF2B5EF4-FFF2-40B4-BE49-F238E27FC236}">
                <a16:creationId xmlns:a16="http://schemas.microsoft.com/office/drawing/2014/main" id="{ED78BC0F-E305-4C93-B321-8DB15FFC13A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75721" y="3672391"/>
            <a:ext cx="4979437" cy="2563368"/>
          </a:xfrm>
          <a:prstGeom prst="rect">
            <a:avLst/>
          </a:prstGeom>
        </p:spPr>
      </p:pic>
      <p:sp>
        <p:nvSpPr>
          <p:cNvPr id="6" name="TextBox 5">
            <a:extLst>
              <a:ext uri="{FF2B5EF4-FFF2-40B4-BE49-F238E27FC236}">
                <a16:creationId xmlns:a16="http://schemas.microsoft.com/office/drawing/2014/main" id="{7D379D01-2495-404F-9E7D-31C87D7E250E}"/>
              </a:ext>
            </a:extLst>
          </p:cNvPr>
          <p:cNvSpPr txBox="1"/>
          <p:nvPr/>
        </p:nvSpPr>
        <p:spPr>
          <a:xfrm>
            <a:off x="2774301" y="6235759"/>
            <a:ext cx="4979437" cy="230832"/>
          </a:xfrm>
          <a:prstGeom prst="rect">
            <a:avLst/>
          </a:prstGeom>
          <a:noFill/>
        </p:spPr>
        <p:txBody>
          <a:bodyPr wrap="square" rtlCol="0">
            <a:spAutoFit/>
          </a:bodyPr>
          <a:lstStyle/>
          <a:p>
            <a:r>
              <a:rPr lang="en-US" sz="900" dirty="0">
                <a:hlinkClick r:id="rId4" tooltip="https://creativecommons.org/licenses/by/3.0/"/>
              </a:rPr>
              <a:t>Y</a:t>
            </a:r>
            <a:endParaRPr lang="en-US" sz="900" dirty="0"/>
          </a:p>
        </p:txBody>
      </p:sp>
    </p:spTree>
    <p:extLst>
      <p:ext uri="{BB962C8B-B14F-4D97-AF65-F5344CB8AC3E}">
        <p14:creationId xmlns:p14="http://schemas.microsoft.com/office/powerpoint/2010/main" val="270737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A4EE-EBE1-4066-ACC3-357FCBE536A1}"/>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49C1006D-E571-4052-A4E6-0E3954504EC7}"/>
              </a:ext>
            </a:extLst>
          </p:cNvPr>
          <p:cNvSpPr>
            <a:spLocks noGrp="1"/>
          </p:cNvSpPr>
          <p:nvPr>
            <p:ph type="sldNum" sz="quarter" idx="4"/>
          </p:nvPr>
        </p:nvSpPr>
        <p:spPr/>
        <p:txBody>
          <a:bodyPr/>
          <a:lstStyle/>
          <a:p>
            <a:fld id="{489F9553-C816-6842-8939-EE75ECF7EB2B}" type="slidenum">
              <a:rPr lang="en-US" smtClean="0"/>
              <a:pPr/>
              <a:t>13</a:t>
            </a:fld>
            <a:endParaRPr lang="en-US" dirty="0"/>
          </a:p>
        </p:txBody>
      </p:sp>
      <p:pic>
        <p:nvPicPr>
          <p:cNvPr id="4" name="Picture 3">
            <a:extLst>
              <a:ext uri="{FF2B5EF4-FFF2-40B4-BE49-F238E27FC236}">
                <a16:creationId xmlns:a16="http://schemas.microsoft.com/office/drawing/2014/main" id="{A8CAA319-34B3-4202-AEF1-96BEE1CC5E73}"/>
              </a:ext>
            </a:extLst>
          </p:cNvPr>
          <p:cNvPicPr>
            <a:picLocks noChangeAspect="1"/>
          </p:cNvPicPr>
          <p:nvPr/>
        </p:nvPicPr>
        <p:blipFill>
          <a:blip r:embed="rId2"/>
          <a:stretch>
            <a:fillRect/>
          </a:stretch>
        </p:blipFill>
        <p:spPr>
          <a:xfrm>
            <a:off x="219437" y="349134"/>
            <a:ext cx="8459049" cy="6344287"/>
          </a:xfrm>
          <a:prstGeom prst="rect">
            <a:avLst/>
          </a:prstGeom>
        </p:spPr>
      </p:pic>
    </p:spTree>
    <p:extLst>
      <p:ext uri="{BB962C8B-B14F-4D97-AF65-F5344CB8AC3E}">
        <p14:creationId xmlns:p14="http://schemas.microsoft.com/office/powerpoint/2010/main" val="147035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5674C6-2CED-4CA0-839C-53EAA58DAAB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9F9553-C816-6842-8939-EE75ECF7EB2B}" type="slidenum">
              <a:rPr kumimoji="0" lang="en-US" sz="7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7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AC4B6018-1ED8-4733-A817-F61DB55DF513}"/>
              </a:ext>
            </a:extLst>
          </p:cNvPr>
          <p:cNvSpPr>
            <a:spLocks noGrp="1"/>
          </p:cNvSpPr>
          <p:nvPr>
            <p:ph type="title"/>
          </p:nvPr>
        </p:nvSpPr>
        <p:spPr/>
        <p:txBody>
          <a:bodyPr>
            <a:normAutofit fontScale="90000"/>
          </a:bodyPr>
          <a:lstStyle/>
          <a:p>
            <a:r>
              <a:rPr lang="en-US" dirty="0"/>
              <a:t>Active Listening</a:t>
            </a:r>
          </a:p>
        </p:txBody>
      </p:sp>
      <p:sp>
        <p:nvSpPr>
          <p:cNvPr id="5" name="Footer Placeholder 4">
            <a:extLst>
              <a:ext uri="{FF2B5EF4-FFF2-40B4-BE49-F238E27FC236}">
                <a16:creationId xmlns:a16="http://schemas.microsoft.com/office/drawing/2014/main" id="{6523C817-3D5A-4A17-A4B6-5963BB8236C3}"/>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Calibri"/>
                <a:ea typeface="+mn-ea"/>
                <a:cs typeface="+mn-cs"/>
              </a:rPr>
              <a:t>©2018 Trinity Health</a:t>
            </a:r>
          </a:p>
        </p:txBody>
      </p:sp>
      <p:sp>
        <p:nvSpPr>
          <p:cNvPr id="13" name="TextBox 12">
            <a:extLst>
              <a:ext uri="{FF2B5EF4-FFF2-40B4-BE49-F238E27FC236}">
                <a16:creationId xmlns:a16="http://schemas.microsoft.com/office/drawing/2014/main" id="{14F6C28C-10E9-4F57-84AA-A15D369DA0BD}"/>
              </a:ext>
            </a:extLst>
          </p:cNvPr>
          <p:cNvSpPr txBox="1"/>
          <p:nvPr/>
        </p:nvSpPr>
        <p:spPr>
          <a:xfrm>
            <a:off x="194117" y="7564"/>
            <a:ext cx="2763898" cy="340991"/>
          </a:xfrm>
          <a:prstGeom prst="rect">
            <a:avLst/>
          </a:prstGeom>
          <a:noFill/>
        </p:spPr>
        <p:txBody>
          <a:bodyPr wrap="none" rtlCol="0">
            <a:spAutoFit/>
          </a:bodyPr>
          <a:lstStyle/>
          <a:p>
            <a:pPr marL="0" marR="0" lvl="0" indent="0" algn="l" defTabSz="457200" rtl="0" eaLnBrk="1" fontAlgn="auto" latinLnBrk="0" hangingPunct="1">
              <a:lnSpc>
                <a:spcPts val="21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F81BD"/>
                </a:solidFill>
                <a:effectLst/>
                <a:uLnTx/>
                <a:uFillTx/>
                <a:latin typeface="Calibri"/>
                <a:ea typeface="+mn-ea"/>
                <a:cs typeface="+mn-cs"/>
              </a:rPr>
              <a:t>M2: Relating to Our Patients</a:t>
            </a:r>
          </a:p>
        </p:txBody>
      </p:sp>
      <p:pic>
        <p:nvPicPr>
          <p:cNvPr id="10" name="Picture 9">
            <a:extLst>
              <a:ext uri="{FF2B5EF4-FFF2-40B4-BE49-F238E27FC236}">
                <a16:creationId xmlns:a16="http://schemas.microsoft.com/office/drawing/2014/main" id="{1EC6D813-CC22-4072-8DE5-A26142EB95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1074" y="119353"/>
            <a:ext cx="904775" cy="904775"/>
          </a:xfrm>
          <a:prstGeom prst="rect">
            <a:avLst/>
          </a:prstGeom>
        </p:spPr>
      </p:pic>
      <p:sp>
        <p:nvSpPr>
          <p:cNvPr id="6" name="Content Placeholder 5">
            <a:extLst>
              <a:ext uri="{FF2B5EF4-FFF2-40B4-BE49-F238E27FC236}">
                <a16:creationId xmlns:a16="http://schemas.microsoft.com/office/drawing/2014/main" id="{CAA683D8-258E-41A4-B338-53176EB4E217}"/>
              </a:ext>
            </a:extLst>
          </p:cNvPr>
          <p:cNvSpPr>
            <a:spLocks noGrp="1"/>
          </p:cNvSpPr>
          <p:nvPr>
            <p:ph sz="quarter" idx="12"/>
          </p:nvPr>
        </p:nvSpPr>
        <p:spPr>
          <a:xfrm>
            <a:off x="457200" y="1062163"/>
            <a:ext cx="8229600" cy="4436429"/>
          </a:xfrm>
        </p:spPr>
        <p:txBody>
          <a:bodyPr/>
          <a:lstStyle/>
          <a:p>
            <a:pPr marL="0" indent="0">
              <a:buNone/>
            </a:pPr>
            <a:r>
              <a:rPr lang="en-US" dirty="0"/>
              <a:t>Active listening is the best way to connect with another person and is a vital piece of any healthy relationship.</a:t>
            </a:r>
          </a:p>
        </p:txBody>
      </p:sp>
      <p:graphicFrame>
        <p:nvGraphicFramePr>
          <p:cNvPr id="2" name="Diagram 1">
            <a:extLst>
              <a:ext uri="{FF2B5EF4-FFF2-40B4-BE49-F238E27FC236}">
                <a16:creationId xmlns:a16="http://schemas.microsoft.com/office/drawing/2014/main" id="{3BCD4543-28D1-4175-B39B-6AC2D077C6FF}"/>
              </a:ext>
            </a:extLst>
          </p:cNvPr>
          <p:cNvGraphicFramePr/>
          <p:nvPr/>
        </p:nvGraphicFramePr>
        <p:xfrm>
          <a:off x="1524000" y="233349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509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89F9553-C816-6842-8939-EE75ECF7EB2B}" type="slidenum">
              <a:rPr lang="en-US" smtClean="0"/>
              <a:pPr/>
              <a:t>15</a:t>
            </a:fld>
            <a:endParaRPr lang="en-US" dirty="0"/>
          </a:p>
        </p:txBody>
      </p:sp>
      <p:sp>
        <p:nvSpPr>
          <p:cNvPr id="5" name="Title 4"/>
          <p:cNvSpPr>
            <a:spLocks noGrp="1"/>
          </p:cNvSpPr>
          <p:nvPr>
            <p:ph type="title"/>
          </p:nvPr>
        </p:nvSpPr>
        <p:spPr/>
        <p:txBody>
          <a:bodyPr>
            <a:normAutofit fontScale="90000"/>
          </a:bodyPr>
          <a:lstStyle/>
          <a:p>
            <a:pPr lvl="0" algn="ctr">
              <a:spcBef>
                <a:spcPts val="0"/>
              </a:spcBef>
            </a:pPr>
            <a:br>
              <a:rPr lang="en" b="1" dirty="0">
                <a:latin typeface="+mn-lt"/>
              </a:rPr>
            </a:br>
            <a:r>
              <a:rPr lang="en" b="1" dirty="0">
                <a:latin typeface="+mn-lt"/>
              </a:rPr>
              <a:t>Customer Service &amp;</a:t>
            </a:r>
            <a:br>
              <a:rPr lang="en" b="1" dirty="0">
                <a:latin typeface="+mn-lt"/>
              </a:rPr>
            </a:br>
            <a:r>
              <a:rPr lang="en" b="1" dirty="0">
                <a:latin typeface="+mn-lt"/>
              </a:rPr>
              <a:t>Service Excellence Standards</a:t>
            </a:r>
            <a:endParaRPr lang="en-US" b="1" dirty="0">
              <a:latin typeface="+mn-lt"/>
            </a:endParaRPr>
          </a:p>
        </p:txBody>
      </p:sp>
    </p:spTree>
    <p:extLst>
      <p:ext uri="{BB962C8B-B14F-4D97-AF65-F5344CB8AC3E}">
        <p14:creationId xmlns:p14="http://schemas.microsoft.com/office/powerpoint/2010/main" val="3967621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013325" y="0"/>
            <a:ext cx="7117200" cy="949600"/>
          </a:xfrm>
          <a:prstGeom prst="rect">
            <a:avLst/>
          </a:prstGeom>
        </p:spPr>
        <p:txBody>
          <a:bodyPr lIns="91425" tIns="91425" rIns="91425" bIns="91425" anchor="ctr" anchorCtr="0">
            <a:noAutofit/>
          </a:bodyPr>
          <a:lstStyle/>
          <a:p>
            <a:pPr algn="ctr"/>
            <a:br>
              <a:rPr lang="en-US" altLang="en-US" sz="1800" b="1" dirty="0">
                <a:solidFill>
                  <a:schemeClr val="bg1"/>
                </a:solidFill>
                <a:latin typeface="+mn-lt"/>
              </a:rPr>
            </a:br>
            <a:r>
              <a:rPr lang="en-US" altLang="en-US" sz="1800" b="1" dirty="0">
                <a:solidFill>
                  <a:schemeClr val="bg1"/>
                </a:solidFill>
                <a:latin typeface="+mn-lt"/>
              </a:rPr>
              <a:t>Customer Service </a:t>
            </a:r>
          </a:p>
        </p:txBody>
      </p:sp>
      <p:sp>
        <p:nvSpPr>
          <p:cNvPr id="238" name="Shape 238"/>
          <p:cNvSpPr txBox="1">
            <a:spLocks noGrp="1"/>
          </p:cNvSpPr>
          <p:nvPr>
            <p:ph type="body" idx="1"/>
          </p:nvPr>
        </p:nvSpPr>
        <p:spPr>
          <a:xfrm>
            <a:off x="304800" y="2108200"/>
            <a:ext cx="1752600" cy="861400"/>
          </a:xfrm>
          <a:prstGeom prst="rect">
            <a:avLst/>
          </a:prstGeom>
        </p:spPr>
        <p:txBody>
          <a:bodyPr lIns="91425" tIns="91425" rIns="91425" bIns="91425" anchor="t" anchorCtr="0">
            <a:noAutofit/>
          </a:bodyPr>
          <a:lstStyle/>
          <a:p>
            <a:pPr lvl="0" algn="ctr" rtl="0">
              <a:spcBef>
                <a:spcPts val="0"/>
              </a:spcBef>
              <a:buNone/>
            </a:pPr>
            <a:r>
              <a:rPr lang="en" b="1" dirty="0">
                <a:solidFill>
                  <a:schemeClr val="bg1"/>
                </a:solidFill>
              </a:rPr>
              <a:t>We Respect Differences</a:t>
            </a:r>
          </a:p>
        </p:txBody>
      </p:sp>
      <p:sp>
        <p:nvSpPr>
          <p:cNvPr id="239" name="Shape 239"/>
          <p:cNvSpPr txBox="1">
            <a:spLocks noGrp="1"/>
          </p:cNvSpPr>
          <p:nvPr>
            <p:ph type="body" idx="2"/>
          </p:nvPr>
        </p:nvSpPr>
        <p:spPr>
          <a:xfrm>
            <a:off x="3223962" y="2059600"/>
            <a:ext cx="2631900" cy="658200"/>
          </a:xfrm>
          <a:prstGeom prst="rect">
            <a:avLst/>
          </a:prstGeom>
        </p:spPr>
        <p:txBody>
          <a:bodyPr lIns="91425" tIns="91425" rIns="91425" bIns="91425" anchor="t" anchorCtr="0">
            <a:noAutofit/>
          </a:bodyPr>
          <a:lstStyle/>
          <a:p>
            <a:pPr lvl="0" algn="ctr" rtl="0">
              <a:spcBef>
                <a:spcPts val="0"/>
              </a:spcBef>
              <a:buNone/>
            </a:pPr>
            <a:r>
              <a:rPr lang="en" b="1" dirty="0">
                <a:solidFill>
                  <a:schemeClr val="bg1"/>
                </a:solidFill>
              </a:rPr>
              <a:t>We Respect Privacy</a:t>
            </a:r>
          </a:p>
        </p:txBody>
      </p:sp>
      <p:sp>
        <p:nvSpPr>
          <p:cNvPr id="240" name="Shape 240"/>
          <p:cNvSpPr txBox="1">
            <a:spLocks noGrp="1"/>
          </p:cNvSpPr>
          <p:nvPr>
            <p:ph type="body" idx="3"/>
          </p:nvPr>
        </p:nvSpPr>
        <p:spPr>
          <a:xfrm>
            <a:off x="6324601" y="2006600"/>
            <a:ext cx="2631899" cy="1166200"/>
          </a:xfrm>
          <a:prstGeom prst="rect">
            <a:avLst/>
          </a:prstGeom>
        </p:spPr>
        <p:txBody>
          <a:bodyPr lIns="91425" tIns="91425" rIns="91425" bIns="91425" anchor="t" anchorCtr="0">
            <a:noAutofit/>
          </a:bodyPr>
          <a:lstStyle/>
          <a:p>
            <a:pPr lvl="0" algn="ctr" rtl="0">
              <a:spcBef>
                <a:spcPts val="0"/>
              </a:spcBef>
              <a:buNone/>
            </a:pPr>
            <a:r>
              <a:rPr lang="en" b="1" dirty="0">
                <a:solidFill>
                  <a:schemeClr val="bg1"/>
                </a:solidFill>
              </a:rPr>
              <a:t>We Strive for Excellence in All We Do</a:t>
            </a:r>
          </a:p>
          <a:p>
            <a:pPr lvl="0" algn="ctr" rtl="0">
              <a:spcBef>
                <a:spcPts val="0"/>
              </a:spcBef>
              <a:buNone/>
            </a:pPr>
            <a:endParaRPr sz="1200" dirty="0">
              <a:solidFill>
                <a:schemeClr val="bg1"/>
              </a:solidFill>
            </a:endParaRPr>
          </a:p>
        </p:txBody>
      </p:sp>
      <p:sp>
        <p:nvSpPr>
          <p:cNvPr id="241" name="Shape 241"/>
          <p:cNvSpPr txBox="1">
            <a:spLocks noGrp="1"/>
          </p:cNvSpPr>
          <p:nvPr>
            <p:ph type="sldNum" idx="12"/>
          </p:nvPr>
        </p:nvSpPr>
        <p:spPr>
          <a:xfrm>
            <a:off x="38388" y="6333200"/>
            <a:ext cx="91056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a:p>
        </p:txBody>
      </p:sp>
      <p:sp>
        <p:nvSpPr>
          <p:cNvPr id="242" name="Shape 242"/>
          <p:cNvSpPr/>
          <p:nvPr/>
        </p:nvSpPr>
        <p:spPr>
          <a:xfrm>
            <a:off x="4369200" y="1149807"/>
            <a:ext cx="405600" cy="524800"/>
          </a:xfrm>
          <a:custGeom>
            <a:avLst/>
            <a:gdLst/>
            <a:ahLst/>
            <a:cxnLst/>
            <a:rect l="0" t="0" r="0" b="0"/>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lIns="91425" tIns="45700" rIns="91425" bIns="45700" anchor="t" anchorCtr="0">
            <a:noAutofit/>
          </a:bodyPr>
          <a:lstStyle/>
          <a:p>
            <a:pPr marL="0" marR="0" lvl="0" indent="0" algn="l" rtl="0">
              <a:spcBef>
                <a:spcPts val="0"/>
              </a:spcBef>
              <a:buNone/>
            </a:pPr>
            <a:endParaRPr sz="1800">
              <a:solidFill>
                <a:srgbClr val="5B2CB0"/>
              </a:solidFill>
              <a:latin typeface="Calibri"/>
              <a:ea typeface="Calibri"/>
              <a:cs typeface="Calibri"/>
              <a:sym typeface="Calibri"/>
            </a:endParaRPr>
          </a:p>
        </p:txBody>
      </p:sp>
      <p:sp>
        <p:nvSpPr>
          <p:cNvPr id="243" name="Shape 243"/>
          <p:cNvSpPr txBox="1">
            <a:spLocks noGrp="1"/>
          </p:cNvSpPr>
          <p:nvPr>
            <p:ph type="body" idx="1"/>
          </p:nvPr>
        </p:nvSpPr>
        <p:spPr>
          <a:xfrm>
            <a:off x="152400" y="4953000"/>
            <a:ext cx="2631900" cy="861400"/>
          </a:xfrm>
          <a:prstGeom prst="rect">
            <a:avLst/>
          </a:prstGeom>
        </p:spPr>
        <p:txBody>
          <a:bodyPr lIns="91425" tIns="91425" rIns="91425" bIns="91425" anchor="t" anchorCtr="0">
            <a:noAutofit/>
          </a:bodyPr>
          <a:lstStyle/>
          <a:p>
            <a:pPr lvl="0" algn="ctr" rtl="0">
              <a:spcBef>
                <a:spcPts val="0"/>
              </a:spcBef>
              <a:buNone/>
            </a:pPr>
            <a:r>
              <a:rPr lang="en" b="1" dirty="0">
                <a:solidFill>
                  <a:schemeClr val="bg1"/>
                </a:solidFill>
              </a:rPr>
              <a:t>We Take Pride in Cleanliness</a:t>
            </a:r>
          </a:p>
          <a:p>
            <a:pPr lvl="0" algn="ctr" rtl="0">
              <a:spcBef>
                <a:spcPts val="0"/>
              </a:spcBef>
              <a:buNone/>
            </a:pPr>
            <a:r>
              <a:rPr lang="en" sz="1200" dirty="0">
                <a:solidFill>
                  <a:schemeClr val="bg1"/>
                </a:solidFill>
              </a:rPr>
              <a:t>.</a:t>
            </a:r>
          </a:p>
        </p:txBody>
      </p:sp>
      <p:sp>
        <p:nvSpPr>
          <p:cNvPr id="244" name="Shape 244"/>
          <p:cNvSpPr txBox="1">
            <a:spLocks noGrp="1"/>
          </p:cNvSpPr>
          <p:nvPr>
            <p:ph type="body" idx="2"/>
          </p:nvPr>
        </p:nvSpPr>
        <p:spPr>
          <a:xfrm>
            <a:off x="4876800" y="3286549"/>
            <a:ext cx="2631900" cy="1267800"/>
          </a:xfrm>
          <a:prstGeom prst="rect">
            <a:avLst/>
          </a:prstGeom>
        </p:spPr>
        <p:txBody>
          <a:bodyPr lIns="91425" tIns="91425" rIns="91425" bIns="91425" anchor="t" anchorCtr="0">
            <a:noAutofit/>
          </a:bodyPr>
          <a:lstStyle/>
          <a:p>
            <a:pPr lvl="0" algn="ctr" rtl="0">
              <a:spcBef>
                <a:spcPts val="0"/>
              </a:spcBef>
              <a:buNone/>
            </a:pPr>
            <a:r>
              <a:rPr lang="en" b="1" dirty="0">
                <a:solidFill>
                  <a:schemeClr val="bg1"/>
                </a:solidFill>
              </a:rPr>
              <a:t>We Take Responsibility for Our Customer Needs</a:t>
            </a:r>
          </a:p>
        </p:txBody>
      </p:sp>
      <p:sp>
        <p:nvSpPr>
          <p:cNvPr id="245" name="Shape 245"/>
          <p:cNvSpPr txBox="1">
            <a:spLocks noGrp="1"/>
          </p:cNvSpPr>
          <p:nvPr>
            <p:ph type="body" idx="3"/>
          </p:nvPr>
        </p:nvSpPr>
        <p:spPr>
          <a:xfrm>
            <a:off x="6172201" y="5054600"/>
            <a:ext cx="2631899" cy="963000"/>
          </a:xfrm>
          <a:prstGeom prst="rect">
            <a:avLst/>
          </a:prstGeom>
        </p:spPr>
        <p:txBody>
          <a:bodyPr lIns="91425" tIns="91425" rIns="91425" bIns="91425" anchor="t" anchorCtr="0">
            <a:noAutofit/>
          </a:bodyPr>
          <a:lstStyle/>
          <a:p>
            <a:pPr lvl="0" algn="ctr" rtl="0">
              <a:spcBef>
                <a:spcPts val="0"/>
              </a:spcBef>
              <a:buNone/>
            </a:pPr>
            <a:r>
              <a:rPr lang="en" b="1" dirty="0">
                <a:solidFill>
                  <a:schemeClr val="bg1"/>
                </a:solidFill>
              </a:rPr>
              <a:t>We Are Honest and Ethical</a:t>
            </a:r>
          </a:p>
          <a:p>
            <a:pPr lvl="0" algn="ctr" rtl="0">
              <a:spcBef>
                <a:spcPts val="0"/>
              </a:spcBef>
              <a:buNone/>
            </a:pPr>
            <a:endParaRPr sz="1200" dirty="0">
              <a:solidFill>
                <a:schemeClr val="bg1"/>
              </a:solidFill>
            </a:endParaRPr>
          </a:p>
        </p:txBody>
      </p:sp>
      <p:sp>
        <p:nvSpPr>
          <p:cNvPr id="2" name="TextBox 1"/>
          <p:cNvSpPr txBox="1"/>
          <p:nvPr/>
        </p:nvSpPr>
        <p:spPr>
          <a:xfrm>
            <a:off x="1600200" y="3530601"/>
            <a:ext cx="2667000" cy="584775"/>
          </a:xfrm>
          <a:prstGeom prst="rect">
            <a:avLst/>
          </a:prstGeom>
          <a:noFill/>
        </p:spPr>
        <p:txBody>
          <a:bodyPr wrap="square" rtlCol="0">
            <a:spAutoFit/>
          </a:bodyPr>
          <a:lstStyle/>
          <a:p>
            <a:pPr algn="ctr"/>
            <a:r>
              <a:rPr lang="en-US" sz="1600" b="1" dirty="0">
                <a:solidFill>
                  <a:schemeClr val="bg1"/>
                </a:solidFill>
                <a:latin typeface="Libre Baskerville" panose="020B0604020202020204" charset="0"/>
              </a:rPr>
              <a:t>We View a Customer Complaint as a Gift</a:t>
            </a:r>
          </a:p>
        </p:txBody>
      </p:sp>
    </p:spTree>
    <p:extLst>
      <p:ext uri="{BB962C8B-B14F-4D97-AF65-F5344CB8AC3E}">
        <p14:creationId xmlns:p14="http://schemas.microsoft.com/office/powerpoint/2010/main" val="2839327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4FE8-BCF9-4EA0-8E4C-50D5ED6ADF3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8ABA59E-F0B6-4C7F-8B72-71FFEF3E30C4}"/>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7AF680DF-7B1E-4B85-A411-FF3047D5A14A}"/>
              </a:ext>
            </a:extLst>
          </p:cNvPr>
          <p:cNvSpPr>
            <a:spLocks noGrp="1"/>
          </p:cNvSpPr>
          <p:nvPr>
            <p:ph type="body" sz="quarter" idx="14"/>
          </p:nvPr>
        </p:nvSpPr>
        <p:spPr/>
        <p:txBody>
          <a:bodyPr/>
          <a:lstStyle/>
          <a:p>
            <a:r>
              <a:rPr lang="en-US" dirty="0"/>
              <a:t>Empathy</a:t>
            </a:r>
          </a:p>
        </p:txBody>
      </p:sp>
    </p:spTree>
    <p:extLst>
      <p:ext uri="{BB962C8B-B14F-4D97-AF65-F5344CB8AC3E}">
        <p14:creationId xmlns:p14="http://schemas.microsoft.com/office/powerpoint/2010/main" val="122799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013325" y="0"/>
            <a:ext cx="7117200" cy="949600"/>
          </a:xfrm>
          <a:prstGeom prst="rect">
            <a:avLst/>
          </a:prstGeom>
        </p:spPr>
        <p:txBody>
          <a:bodyPr lIns="91425" tIns="91425" rIns="91425" bIns="91425" anchor="ctr" anchorCtr="0">
            <a:noAutofit/>
          </a:bodyPr>
          <a:lstStyle/>
          <a:p>
            <a:pPr algn="ctr"/>
            <a:br>
              <a:rPr lang="en-US" altLang="en-US" sz="1800" b="1" dirty="0">
                <a:solidFill>
                  <a:schemeClr val="bg1"/>
                </a:solidFill>
                <a:latin typeface="+mn-lt"/>
              </a:rPr>
            </a:br>
            <a:r>
              <a:rPr lang="en-US" altLang="en-US" sz="4800" b="1" dirty="0">
                <a:solidFill>
                  <a:schemeClr val="bg1"/>
                </a:solidFill>
                <a:latin typeface="+mn-lt"/>
              </a:rPr>
              <a:t> </a:t>
            </a:r>
            <a:r>
              <a:rPr lang="en-US" altLang="en-US" sz="4800" b="1" dirty="0">
                <a:solidFill>
                  <a:schemeClr val="bg1"/>
                </a:solidFill>
                <a:latin typeface="Aparajita" panose="02020603050405020304" pitchFamily="18" charset="0"/>
                <a:cs typeface="Aparajita" panose="02020603050405020304" pitchFamily="18" charset="0"/>
              </a:rPr>
              <a:t>Service Excellence Standards</a:t>
            </a:r>
          </a:p>
        </p:txBody>
      </p:sp>
      <p:sp>
        <p:nvSpPr>
          <p:cNvPr id="238" name="Shape 238"/>
          <p:cNvSpPr txBox="1">
            <a:spLocks noGrp="1"/>
          </p:cNvSpPr>
          <p:nvPr>
            <p:ph type="body" idx="1"/>
          </p:nvPr>
        </p:nvSpPr>
        <p:spPr>
          <a:xfrm>
            <a:off x="304800" y="2108200"/>
            <a:ext cx="1752600" cy="861400"/>
          </a:xfrm>
          <a:prstGeom prst="rect">
            <a:avLst/>
          </a:prstGeom>
        </p:spPr>
        <p:txBody>
          <a:bodyPr lIns="91425" tIns="91425" rIns="91425" bIns="91425" anchor="t" anchorCtr="0">
            <a:noAutofit/>
          </a:bodyPr>
          <a:lstStyle/>
          <a:p>
            <a:pPr lvl="0" algn="ctr" rtl="0">
              <a:spcBef>
                <a:spcPts val="0"/>
              </a:spcBef>
              <a:buNone/>
            </a:pPr>
            <a:r>
              <a:rPr lang="en" b="1" dirty="0">
                <a:solidFill>
                  <a:schemeClr val="bg1"/>
                </a:solidFill>
              </a:rPr>
              <a:t>Welcoming Environment &amp; Teamwork</a:t>
            </a:r>
          </a:p>
        </p:txBody>
      </p:sp>
      <p:sp>
        <p:nvSpPr>
          <p:cNvPr id="239" name="Shape 239"/>
          <p:cNvSpPr txBox="1">
            <a:spLocks noGrp="1"/>
          </p:cNvSpPr>
          <p:nvPr>
            <p:ph type="body" idx="2"/>
          </p:nvPr>
        </p:nvSpPr>
        <p:spPr>
          <a:xfrm>
            <a:off x="2784300" y="2059600"/>
            <a:ext cx="3071562" cy="658200"/>
          </a:xfrm>
          <a:prstGeom prst="rect">
            <a:avLst/>
          </a:prstGeom>
        </p:spPr>
        <p:txBody>
          <a:bodyPr lIns="91425" tIns="91425" rIns="91425" bIns="91425" anchor="t" anchorCtr="0">
            <a:noAutofit/>
          </a:bodyPr>
          <a:lstStyle/>
          <a:p>
            <a:pPr lvl="0" algn="ctr" rtl="0">
              <a:spcBef>
                <a:spcPts val="0"/>
              </a:spcBef>
              <a:buNone/>
            </a:pPr>
            <a:r>
              <a:rPr lang="en" b="1" dirty="0">
                <a:solidFill>
                  <a:schemeClr val="bg1"/>
                </a:solidFill>
              </a:rPr>
              <a:t>Attitude/Courtesy/Respect</a:t>
            </a:r>
          </a:p>
          <a:p>
            <a:pPr lvl="0" algn="ctr" rtl="0">
              <a:spcBef>
                <a:spcPts val="0"/>
              </a:spcBef>
              <a:buNone/>
            </a:pPr>
            <a:r>
              <a:rPr lang="en" b="1" dirty="0">
                <a:solidFill>
                  <a:schemeClr val="bg1"/>
                </a:solidFill>
              </a:rPr>
              <a:t>Elevator Courtesy</a:t>
            </a:r>
          </a:p>
        </p:txBody>
      </p:sp>
      <p:sp>
        <p:nvSpPr>
          <p:cNvPr id="240" name="Shape 240"/>
          <p:cNvSpPr txBox="1">
            <a:spLocks noGrp="1"/>
          </p:cNvSpPr>
          <p:nvPr>
            <p:ph type="body" idx="3"/>
          </p:nvPr>
        </p:nvSpPr>
        <p:spPr>
          <a:xfrm>
            <a:off x="6324601" y="2006600"/>
            <a:ext cx="2631899" cy="1166200"/>
          </a:xfrm>
          <a:prstGeom prst="rect">
            <a:avLst/>
          </a:prstGeom>
        </p:spPr>
        <p:txBody>
          <a:bodyPr lIns="91425" tIns="91425" rIns="91425" bIns="91425" anchor="t" anchorCtr="0">
            <a:noAutofit/>
          </a:bodyPr>
          <a:lstStyle/>
          <a:p>
            <a:pPr lvl="0" algn="ctr" rtl="0">
              <a:spcBef>
                <a:spcPts val="0"/>
              </a:spcBef>
              <a:buNone/>
            </a:pPr>
            <a:r>
              <a:rPr lang="en" b="1" dirty="0">
                <a:solidFill>
                  <a:schemeClr val="bg1"/>
                </a:solidFill>
              </a:rPr>
              <a:t>Communication:</a:t>
            </a:r>
          </a:p>
          <a:p>
            <a:pPr lvl="0" algn="ctr" rtl="0">
              <a:spcBef>
                <a:spcPts val="0"/>
              </a:spcBef>
              <a:buNone/>
            </a:pPr>
            <a:r>
              <a:rPr lang="en" b="1" dirty="0">
                <a:solidFill>
                  <a:schemeClr val="bg1"/>
                </a:solidFill>
              </a:rPr>
              <a:t>Greetings &amp; Phone Call Etiquette</a:t>
            </a:r>
          </a:p>
          <a:p>
            <a:pPr lvl="0" algn="ctr" rtl="0">
              <a:spcBef>
                <a:spcPts val="0"/>
              </a:spcBef>
              <a:buNone/>
            </a:pPr>
            <a:endParaRPr sz="1200" dirty="0">
              <a:solidFill>
                <a:schemeClr val="bg1"/>
              </a:solidFill>
            </a:endParaRPr>
          </a:p>
        </p:txBody>
      </p:sp>
      <p:sp>
        <p:nvSpPr>
          <p:cNvPr id="241" name="Shape 241"/>
          <p:cNvSpPr txBox="1">
            <a:spLocks noGrp="1"/>
          </p:cNvSpPr>
          <p:nvPr>
            <p:ph type="sldNum" idx="12"/>
          </p:nvPr>
        </p:nvSpPr>
        <p:spPr>
          <a:xfrm>
            <a:off x="38388" y="6333200"/>
            <a:ext cx="91056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18</a:t>
            </a:fld>
            <a:endParaRPr lang="en"/>
          </a:p>
        </p:txBody>
      </p:sp>
      <p:sp>
        <p:nvSpPr>
          <p:cNvPr id="242" name="Shape 242"/>
          <p:cNvSpPr/>
          <p:nvPr/>
        </p:nvSpPr>
        <p:spPr>
          <a:xfrm>
            <a:off x="4369200" y="1149807"/>
            <a:ext cx="405600" cy="524800"/>
          </a:xfrm>
          <a:custGeom>
            <a:avLst/>
            <a:gdLst/>
            <a:ahLst/>
            <a:cxnLst/>
            <a:rect l="0" t="0" r="0" b="0"/>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lIns="91425" tIns="45700" rIns="91425" bIns="45700" anchor="t" anchorCtr="0">
            <a:noAutofit/>
          </a:bodyPr>
          <a:lstStyle/>
          <a:p>
            <a:pPr marL="0" marR="0" lvl="0" indent="0" algn="l" rtl="0">
              <a:spcBef>
                <a:spcPts val="0"/>
              </a:spcBef>
              <a:buNone/>
            </a:pPr>
            <a:endParaRPr sz="1800">
              <a:solidFill>
                <a:srgbClr val="5B2CB0"/>
              </a:solidFill>
              <a:latin typeface="Calibri"/>
              <a:ea typeface="Calibri"/>
              <a:cs typeface="Calibri"/>
              <a:sym typeface="Calibri"/>
            </a:endParaRPr>
          </a:p>
        </p:txBody>
      </p:sp>
      <p:sp>
        <p:nvSpPr>
          <p:cNvPr id="243" name="Shape 243"/>
          <p:cNvSpPr txBox="1">
            <a:spLocks noGrp="1"/>
          </p:cNvSpPr>
          <p:nvPr>
            <p:ph type="body" idx="1"/>
          </p:nvPr>
        </p:nvSpPr>
        <p:spPr>
          <a:xfrm>
            <a:off x="152400" y="4091600"/>
            <a:ext cx="2631900" cy="861400"/>
          </a:xfrm>
          <a:prstGeom prst="rect">
            <a:avLst/>
          </a:prstGeom>
        </p:spPr>
        <p:txBody>
          <a:bodyPr lIns="91425" tIns="91425" rIns="91425" bIns="91425" anchor="t" anchorCtr="0">
            <a:noAutofit/>
          </a:bodyPr>
          <a:lstStyle/>
          <a:p>
            <a:pPr lvl="0" algn="ctr" rtl="0">
              <a:spcBef>
                <a:spcPts val="0"/>
              </a:spcBef>
              <a:buNone/>
            </a:pPr>
            <a:r>
              <a:rPr lang="en" b="1" dirty="0">
                <a:solidFill>
                  <a:schemeClr val="bg1"/>
                </a:solidFill>
              </a:rPr>
              <a:t>Managing Up &amp; Wayfinding</a:t>
            </a:r>
          </a:p>
          <a:p>
            <a:pPr lvl="0" algn="ctr" rtl="0">
              <a:spcBef>
                <a:spcPts val="0"/>
              </a:spcBef>
              <a:buNone/>
            </a:pPr>
            <a:r>
              <a:rPr lang="en" sz="1200" dirty="0">
                <a:solidFill>
                  <a:schemeClr val="bg1"/>
                </a:solidFill>
              </a:rPr>
              <a:t>.</a:t>
            </a:r>
          </a:p>
        </p:txBody>
      </p:sp>
      <p:sp>
        <p:nvSpPr>
          <p:cNvPr id="244" name="Shape 244"/>
          <p:cNvSpPr txBox="1">
            <a:spLocks noGrp="1"/>
          </p:cNvSpPr>
          <p:nvPr>
            <p:ph type="body" idx="2"/>
          </p:nvPr>
        </p:nvSpPr>
        <p:spPr>
          <a:xfrm>
            <a:off x="2618118" y="3164057"/>
            <a:ext cx="3706483" cy="1570123"/>
          </a:xfrm>
          <a:prstGeom prst="rect">
            <a:avLst/>
          </a:prstGeom>
        </p:spPr>
        <p:txBody>
          <a:bodyPr lIns="91425" tIns="91425" rIns="91425" bIns="91425" anchor="t" anchorCtr="0">
            <a:noAutofit/>
          </a:bodyPr>
          <a:lstStyle/>
          <a:p>
            <a:pPr lvl="0" algn="ctr" rtl="0">
              <a:spcBef>
                <a:spcPts val="0"/>
              </a:spcBef>
              <a:buNone/>
            </a:pPr>
            <a:r>
              <a:rPr lang="en" b="1" dirty="0">
                <a:solidFill>
                  <a:schemeClr val="bg1"/>
                </a:solidFill>
              </a:rPr>
              <a:t>Responsiveness &amp; Wait Time,</a:t>
            </a:r>
          </a:p>
          <a:p>
            <a:pPr lvl="0" algn="ctr" rtl="0">
              <a:spcBef>
                <a:spcPts val="0"/>
              </a:spcBef>
              <a:buNone/>
            </a:pPr>
            <a:r>
              <a:rPr lang="en" b="1" dirty="0">
                <a:solidFill>
                  <a:schemeClr val="bg1"/>
                </a:solidFill>
              </a:rPr>
              <a:t>Personal Appearance,</a:t>
            </a:r>
          </a:p>
          <a:p>
            <a:pPr lvl="0" algn="ctr" rtl="0">
              <a:spcBef>
                <a:spcPts val="0"/>
              </a:spcBef>
              <a:buNone/>
            </a:pPr>
            <a:r>
              <a:rPr lang="en" b="1" dirty="0">
                <a:solidFill>
                  <a:schemeClr val="bg1"/>
                </a:solidFill>
              </a:rPr>
              <a:t>&amp;</a:t>
            </a:r>
          </a:p>
          <a:p>
            <a:pPr lvl="0" algn="ctr" rtl="0">
              <a:spcBef>
                <a:spcPts val="0"/>
              </a:spcBef>
              <a:buNone/>
            </a:pPr>
            <a:r>
              <a:rPr lang="en" b="1" dirty="0">
                <a:solidFill>
                  <a:schemeClr val="bg1"/>
                </a:solidFill>
              </a:rPr>
              <a:t>Environmental </a:t>
            </a:r>
          </a:p>
          <a:p>
            <a:pPr lvl="0" algn="ctr" rtl="0">
              <a:spcBef>
                <a:spcPts val="0"/>
              </a:spcBef>
              <a:buNone/>
            </a:pPr>
            <a:endParaRPr lang="en" b="1" dirty="0">
              <a:solidFill>
                <a:schemeClr val="bg1"/>
              </a:solidFill>
            </a:endParaRPr>
          </a:p>
        </p:txBody>
      </p:sp>
      <p:sp>
        <p:nvSpPr>
          <p:cNvPr id="245" name="Shape 245"/>
          <p:cNvSpPr txBox="1">
            <a:spLocks noGrp="1"/>
          </p:cNvSpPr>
          <p:nvPr>
            <p:ph type="body" idx="3"/>
          </p:nvPr>
        </p:nvSpPr>
        <p:spPr>
          <a:xfrm>
            <a:off x="6324601" y="3697181"/>
            <a:ext cx="2631899" cy="1255819"/>
          </a:xfrm>
          <a:prstGeom prst="rect">
            <a:avLst/>
          </a:prstGeom>
        </p:spPr>
        <p:txBody>
          <a:bodyPr lIns="91425" tIns="91425" rIns="91425" bIns="91425" anchor="t" anchorCtr="0">
            <a:noAutofit/>
          </a:bodyPr>
          <a:lstStyle/>
          <a:p>
            <a:pPr lvl="0" algn="ctr" rtl="0">
              <a:spcBef>
                <a:spcPts val="0"/>
              </a:spcBef>
              <a:buNone/>
            </a:pPr>
            <a:r>
              <a:rPr lang="en" b="1" dirty="0">
                <a:solidFill>
                  <a:schemeClr val="bg1"/>
                </a:solidFill>
              </a:rPr>
              <a:t>AIDET</a:t>
            </a:r>
          </a:p>
          <a:p>
            <a:pPr lvl="0" algn="ctr" rtl="0">
              <a:spcBef>
                <a:spcPts val="0"/>
              </a:spcBef>
              <a:buNone/>
            </a:pPr>
            <a:r>
              <a:rPr lang="en" b="1" dirty="0">
                <a:solidFill>
                  <a:schemeClr val="bg1"/>
                </a:solidFill>
              </a:rPr>
              <a:t>&amp;</a:t>
            </a:r>
          </a:p>
          <a:p>
            <a:pPr lvl="0" algn="ctr" rtl="0">
              <a:spcBef>
                <a:spcPts val="0"/>
              </a:spcBef>
              <a:buNone/>
            </a:pPr>
            <a:r>
              <a:rPr lang="en" b="1" dirty="0">
                <a:solidFill>
                  <a:schemeClr val="bg1"/>
                </a:solidFill>
              </a:rPr>
              <a:t> A4 Approach</a:t>
            </a:r>
          </a:p>
          <a:p>
            <a:pPr lvl="0" algn="ctr" rtl="0">
              <a:spcBef>
                <a:spcPts val="0"/>
              </a:spcBef>
              <a:buNone/>
            </a:pPr>
            <a:endParaRPr sz="1200" dirty="0">
              <a:solidFill>
                <a:schemeClr val="bg1"/>
              </a:solidFill>
            </a:endParaRPr>
          </a:p>
        </p:txBody>
      </p:sp>
      <p:sp>
        <p:nvSpPr>
          <p:cNvPr id="2" name="TextBox 1"/>
          <p:cNvSpPr txBox="1"/>
          <p:nvPr/>
        </p:nvSpPr>
        <p:spPr>
          <a:xfrm>
            <a:off x="3505201" y="5465316"/>
            <a:ext cx="2667000" cy="338554"/>
          </a:xfrm>
          <a:prstGeom prst="rect">
            <a:avLst/>
          </a:prstGeom>
          <a:noFill/>
        </p:spPr>
        <p:txBody>
          <a:bodyPr wrap="square" rtlCol="0">
            <a:spAutoFit/>
          </a:bodyPr>
          <a:lstStyle/>
          <a:p>
            <a:pPr algn="ctr"/>
            <a:r>
              <a:rPr lang="en-US" sz="1600" b="1" dirty="0">
                <a:solidFill>
                  <a:schemeClr val="bg1"/>
                </a:solidFill>
                <a:latin typeface="Libre Baskerville" panose="020B0604020202020204" charset="0"/>
              </a:rPr>
              <a:t>Confidentiality &amp; Privacy</a:t>
            </a:r>
          </a:p>
        </p:txBody>
      </p:sp>
    </p:spTree>
    <p:extLst>
      <p:ext uri="{BB962C8B-B14F-4D97-AF65-F5344CB8AC3E}">
        <p14:creationId xmlns:p14="http://schemas.microsoft.com/office/powerpoint/2010/main" val="1128526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sz="1800" b="1" dirty="0">
                <a:solidFill>
                  <a:schemeClr val="bg1"/>
                </a:solidFill>
                <a:latin typeface="Libre Baskerville" panose="020B0604020202020204" charset="0"/>
              </a:rPr>
            </a:br>
            <a:r>
              <a:rPr lang="en-US" sz="1800" b="1" dirty="0">
                <a:solidFill>
                  <a:schemeClr val="bg1"/>
                </a:solidFill>
                <a:latin typeface="+mn-lt"/>
              </a:rPr>
              <a:t>How to Interact With Patients using Customer Service</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2951849084"/>
              </p:ext>
            </p:extLst>
          </p:nvPr>
        </p:nvGraphicFramePr>
        <p:xfrm>
          <a:off x="1219200" y="2413000"/>
          <a:ext cx="6324600" cy="2636520"/>
        </p:xfrm>
        <a:graphic>
          <a:graphicData uri="http://schemas.openxmlformats.org/drawingml/2006/table">
            <a:tbl>
              <a:tblPr firstRow="1" bandRow="1"/>
              <a:tblGrid>
                <a:gridCol w="1447800">
                  <a:extLst>
                    <a:ext uri="{9D8B030D-6E8A-4147-A177-3AD203B41FA5}">
                      <a16:colId xmlns:a16="http://schemas.microsoft.com/office/drawing/2014/main" val="20000"/>
                    </a:ext>
                  </a:extLst>
                </a:gridCol>
                <a:gridCol w="1082040">
                  <a:extLst>
                    <a:ext uri="{9D8B030D-6E8A-4147-A177-3AD203B41FA5}">
                      <a16:colId xmlns:a16="http://schemas.microsoft.com/office/drawing/2014/main" val="20001"/>
                    </a:ext>
                  </a:extLst>
                </a:gridCol>
                <a:gridCol w="1264920">
                  <a:extLst>
                    <a:ext uri="{9D8B030D-6E8A-4147-A177-3AD203B41FA5}">
                      <a16:colId xmlns:a16="http://schemas.microsoft.com/office/drawing/2014/main" val="20002"/>
                    </a:ext>
                  </a:extLst>
                </a:gridCol>
                <a:gridCol w="131064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528320">
                <a:tc>
                  <a:txBody>
                    <a:bodyPr/>
                    <a:lstStyle/>
                    <a:p>
                      <a:pPr algn="ctr"/>
                      <a:r>
                        <a:rPr lang="en-US" sz="2700" b="1" dirty="0">
                          <a:solidFill>
                            <a:schemeClr val="bg1"/>
                          </a:solidFill>
                          <a:latin typeface="+mn-lt"/>
                        </a:rPr>
                        <a:t>A</a:t>
                      </a:r>
                    </a:p>
                  </a:txBody>
                  <a:tcPr marT="60960" marB="6096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700" b="1" dirty="0">
                          <a:solidFill>
                            <a:schemeClr val="bg1"/>
                          </a:solidFill>
                          <a:latin typeface="+mn-lt"/>
                        </a:rPr>
                        <a:t>I</a:t>
                      </a:r>
                    </a:p>
                  </a:txBody>
                  <a:tcPr marT="60960" marB="6096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700" b="1" dirty="0">
                          <a:solidFill>
                            <a:schemeClr val="bg1"/>
                          </a:solidFill>
                          <a:latin typeface="+mn-lt"/>
                        </a:rPr>
                        <a:t>D</a:t>
                      </a:r>
                    </a:p>
                  </a:txBody>
                  <a:tcPr marT="60960" marB="6096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700" b="1" dirty="0">
                          <a:solidFill>
                            <a:schemeClr val="bg1"/>
                          </a:solidFill>
                          <a:latin typeface="+mn-lt"/>
                        </a:rPr>
                        <a:t>E</a:t>
                      </a:r>
                    </a:p>
                  </a:txBody>
                  <a:tcPr marT="60960" marB="6096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700" b="1" dirty="0">
                          <a:solidFill>
                            <a:schemeClr val="bg1"/>
                          </a:solidFill>
                          <a:latin typeface="+mn-lt"/>
                        </a:rPr>
                        <a:t>T</a:t>
                      </a:r>
                    </a:p>
                  </a:txBody>
                  <a:tcPr marT="60960" marB="6096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7680">
                <a:tc>
                  <a:txBody>
                    <a:bodyPr/>
                    <a:lstStyle/>
                    <a:p>
                      <a:pPr algn="ctr"/>
                      <a:r>
                        <a:rPr lang="en-US" sz="1600" dirty="0">
                          <a:solidFill>
                            <a:schemeClr val="bg1"/>
                          </a:solidFill>
                          <a:latin typeface="+mn-lt"/>
                        </a:rPr>
                        <a:t>Acknowledge</a:t>
                      </a:r>
                    </a:p>
                  </a:txBody>
                  <a:tcPr marT="60960" marB="6096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latin typeface="+mn-lt"/>
                        </a:rPr>
                        <a:t>Introduce</a:t>
                      </a:r>
                    </a:p>
                  </a:txBody>
                  <a:tcPr marT="60960" marB="6096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latin typeface="+mn-lt"/>
                        </a:rPr>
                        <a:t>Duration</a:t>
                      </a:r>
                    </a:p>
                  </a:txBody>
                  <a:tcPr marT="60960" marB="6096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latin typeface="+mn-lt"/>
                        </a:rPr>
                        <a:t>Explanation</a:t>
                      </a:r>
                    </a:p>
                  </a:txBody>
                  <a:tcPr marT="60960" marB="6096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latin typeface="+mn-lt"/>
                        </a:rPr>
                        <a:t>Thank You</a:t>
                      </a:r>
                    </a:p>
                  </a:txBody>
                  <a:tcPr marT="60960" marB="6096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84960">
                <a:tc>
                  <a:txBody>
                    <a:bodyPr/>
                    <a:lstStyle/>
                    <a:p>
                      <a:pPr algn="ctr"/>
                      <a:r>
                        <a:rPr lang="en-US" sz="1400" baseline="0" dirty="0">
                          <a:solidFill>
                            <a:schemeClr val="bg1"/>
                          </a:solidFill>
                          <a:latin typeface="+mn-lt"/>
                        </a:rPr>
                        <a:t>Smile at least once during every encounter.</a:t>
                      </a:r>
                      <a:endParaRPr lang="en-US" sz="1400" dirty="0">
                        <a:solidFill>
                          <a:schemeClr val="bg1"/>
                        </a:solidFill>
                        <a:latin typeface="+mn-lt"/>
                      </a:endParaRPr>
                    </a:p>
                  </a:txBody>
                  <a:tcPr marT="60960" marB="6096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bg1"/>
                          </a:solidFill>
                          <a:latin typeface="+mn-lt"/>
                        </a:rPr>
                        <a:t>“Hi my name is [name]</a:t>
                      </a:r>
                      <a:r>
                        <a:rPr lang="en-US" sz="1400" baseline="0" dirty="0">
                          <a:solidFill>
                            <a:schemeClr val="bg1"/>
                          </a:solidFill>
                          <a:latin typeface="+mn-lt"/>
                        </a:rPr>
                        <a:t> and I am a volunteer, how can I help you?</a:t>
                      </a:r>
                      <a:endParaRPr lang="en-US" sz="1400" dirty="0">
                        <a:solidFill>
                          <a:schemeClr val="bg1"/>
                        </a:solidFill>
                        <a:latin typeface="+mn-lt"/>
                      </a:endParaRPr>
                    </a:p>
                  </a:txBody>
                  <a:tcPr marT="60960" marB="6096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bg1"/>
                          </a:solidFill>
                          <a:latin typeface="+mn-lt"/>
                        </a:rPr>
                        <a:t>How long</a:t>
                      </a:r>
                      <a:r>
                        <a:rPr lang="en-US" sz="1400" baseline="0" dirty="0">
                          <a:solidFill>
                            <a:schemeClr val="bg1"/>
                          </a:solidFill>
                          <a:latin typeface="+mn-lt"/>
                        </a:rPr>
                        <a:t> will it take the visitor to get to their destination?</a:t>
                      </a:r>
                      <a:endParaRPr lang="en-US" sz="1400" dirty="0">
                        <a:solidFill>
                          <a:schemeClr val="bg1"/>
                        </a:solidFill>
                        <a:latin typeface="+mn-lt"/>
                      </a:endParaRPr>
                    </a:p>
                  </a:txBody>
                  <a:tcPr marT="60960" marB="6096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bg1"/>
                          </a:solidFill>
                          <a:latin typeface="+mn-lt"/>
                        </a:rPr>
                        <a:t>Know the hospital</a:t>
                      </a:r>
                      <a:r>
                        <a:rPr lang="en-US" sz="1400" baseline="0" dirty="0">
                          <a:solidFill>
                            <a:schemeClr val="bg1"/>
                          </a:solidFill>
                          <a:latin typeface="+mn-lt"/>
                        </a:rPr>
                        <a:t> well, and help visitors as much as possible.</a:t>
                      </a:r>
                      <a:endParaRPr lang="en-US" sz="1400" dirty="0">
                        <a:solidFill>
                          <a:schemeClr val="bg1"/>
                        </a:solidFill>
                        <a:latin typeface="+mn-lt"/>
                      </a:endParaRPr>
                    </a:p>
                  </a:txBody>
                  <a:tcPr marT="60960" marB="6096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bg1"/>
                          </a:solidFill>
                          <a:latin typeface="+mn-lt"/>
                        </a:rPr>
                        <a:t>Ask</a:t>
                      </a:r>
                      <a:r>
                        <a:rPr lang="en-US" sz="1400" baseline="0" dirty="0">
                          <a:solidFill>
                            <a:schemeClr val="bg1"/>
                          </a:solidFill>
                          <a:latin typeface="+mn-lt"/>
                        </a:rPr>
                        <a:t> visitors if you’ve answered all of their questions before they leave you.</a:t>
                      </a:r>
                      <a:endParaRPr lang="en-US" sz="1400" dirty="0">
                        <a:solidFill>
                          <a:schemeClr val="bg1"/>
                        </a:solidFill>
                        <a:latin typeface="+mn-lt"/>
                      </a:endParaRPr>
                    </a:p>
                  </a:txBody>
                  <a:tcPr marT="60960" marB="6096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5584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89F9553-C816-6842-8939-EE75ECF7EB2B}" type="slidenum">
              <a:rPr lang="en-US" smtClean="0"/>
              <a:pPr/>
              <a:t>2</a:t>
            </a:fld>
            <a:endParaRPr lang="en-US" dirty="0"/>
          </a:p>
        </p:txBody>
      </p:sp>
      <p:sp>
        <p:nvSpPr>
          <p:cNvPr id="5" name="Title 4"/>
          <p:cNvSpPr>
            <a:spLocks noGrp="1"/>
          </p:cNvSpPr>
          <p:nvPr>
            <p:ph type="title"/>
          </p:nvPr>
        </p:nvSpPr>
        <p:spPr/>
        <p:txBody>
          <a:bodyPr>
            <a:normAutofit/>
          </a:bodyPr>
          <a:lstStyle/>
          <a:p>
            <a:pPr lvl="0" algn="ctr">
              <a:spcBef>
                <a:spcPts val="0"/>
              </a:spcBef>
            </a:pPr>
            <a:r>
              <a:rPr lang="en-US" sz="4400" b="1" i="1" dirty="0">
                <a:latin typeface="Aparajita" panose="02020603050405020304" pitchFamily="18" charset="0"/>
                <a:cs typeface="Aparajita" panose="02020603050405020304" pitchFamily="18" charset="0"/>
              </a:rPr>
              <a:t>Our mission statement….</a:t>
            </a:r>
          </a:p>
        </p:txBody>
      </p:sp>
      <p:sp>
        <p:nvSpPr>
          <p:cNvPr id="2" name="TextBox 1"/>
          <p:cNvSpPr txBox="1"/>
          <p:nvPr/>
        </p:nvSpPr>
        <p:spPr>
          <a:xfrm>
            <a:off x="457200" y="2010291"/>
            <a:ext cx="8057072" cy="4170372"/>
          </a:xfrm>
          <a:prstGeom prst="rect">
            <a:avLst/>
          </a:prstGeom>
          <a:noFill/>
        </p:spPr>
        <p:txBody>
          <a:bodyPr wrap="square" rtlCol="0">
            <a:spAutoFit/>
          </a:bodyPr>
          <a:lstStyle/>
          <a:p>
            <a:pPr>
              <a:lnSpc>
                <a:spcPts val="2100"/>
              </a:lnSpc>
              <a:spcAft>
                <a:spcPts val="600"/>
              </a:spcAft>
            </a:pPr>
            <a:endParaRPr lang="en-US" sz="3200" b="1" dirty="0">
              <a:solidFill>
                <a:schemeClr val="bg1"/>
              </a:solidFill>
            </a:endParaRPr>
          </a:p>
          <a:p>
            <a:pPr algn="ctr">
              <a:lnSpc>
                <a:spcPts val="2100"/>
              </a:lnSpc>
              <a:spcAft>
                <a:spcPts val="600"/>
              </a:spcAft>
            </a:pPr>
            <a:r>
              <a:rPr lang="en-US" sz="4400" b="1" dirty="0">
                <a:solidFill>
                  <a:schemeClr val="bg1"/>
                </a:solidFill>
                <a:latin typeface="Agency FB" panose="020B0503020202020204" pitchFamily="34" charset="0"/>
              </a:rPr>
              <a:t>We,</a:t>
            </a:r>
          </a:p>
          <a:p>
            <a:pPr algn="ctr">
              <a:lnSpc>
                <a:spcPts val="2100"/>
              </a:lnSpc>
              <a:spcAft>
                <a:spcPts val="600"/>
              </a:spcAft>
            </a:pPr>
            <a:endParaRPr lang="en-US" sz="4400" b="1" dirty="0">
              <a:solidFill>
                <a:schemeClr val="bg1"/>
              </a:solidFill>
              <a:latin typeface="Agency FB" panose="020B0503020202020204" pitchFamily="34" charset="0"/>
            </a:endParaRPr>
          </a:p>
          <a:p>
            <a:pPr algn="ctr">
              <a:lnSpc>
                <a:spcPts val="2100"/>
              </a:lnSpc>
              <a:spcAft>
                <a:spcPts val="600"/>
              </a:spcAft>
            </a:pPr>
            <a:r>
              <a:rPr lang="en-US" sz="4400" b="1" dirty="0">
                <a:solidFill>
                  <a:schemeClr val="bg1"/>
                </a:solidFill>
                <a:latin typeface="Agency FB" panose="020B0503020202020204" pitchFamily="34" charset="0"/>
              </a:rPr>
              <a:t>Trinity Health, serve together in the </a:t>
            </a:r>
          </a:p>
          <a:p>
            <a:pPr algn="ctr">
              <a:lnSpc>
                <a:spcPts val="2100"/>
              </a:lnSpc>
              <a:spcAft>
                <a:spcPts val="600"/>
              </a:spcAft>
            </a:pPr>
            <a:endParaRPr lang="en-US" sz="4400" b="1" dirty="0">
              <a:solidFill>
                <a:schemeClr val="bg1"/>
              </a:solidFill>
              <a:latin typeface="Agency FB" panose="020B0503020202020204" pitchFamily="34" charset="0"/>
            </a:endParaRPr>
          </a:p>
          <a:p>
            <a:pPr algn="ctr">
              <a:lnSpc>
                <a:spcPts val="2100"/>
              </a:lnSpc>
              <a:spcAft>
                <a:spcPts val="600"/>
              </a:spcAft>
            </a:pPr>
            <a:r>
              <a:rPr lang="en-US" sz="4400" b="1" dirty="0">
                <a:solidFill>
                  <a:schemeClr val="bg1"/>
                </a:solidFill>
                <a:latin typeface="Agency FB" panose="020B0503020202020204" pitchFamily="34" charset="0"/>
              </a:rPr>
              <a:t>spirit of the Gospel as a compassionate </a:t>
            </a:r>
          </a:p>
          <a:p>
            <a:pPr algn="ctr">
              <a:lnSpc>
                <a:spcPts val="2100"/>
              </a:lnSpc>
              <a:spcAft>
                <a:spcPts val="600"/>
              </a:spcAft>
            </a:pPr>
            <a:endParaRPr lang="en-US" sz="4400" b="1" dirty="0">
              <a:solidFill>
                <a:schemeClr val="bg1"/>
              </a:solidFill>
              <a:latin typeface="Agency FB" panose="020B0503020202020204" pitchFamily="34" charset="0"/>
            </a:endParaRPr>
          </a:p>
          <a:p>
            <a:pPr algn="ctr">
              <a:lnSpc>
                <a:spcPts val="2100"/>
              </a:lnSpc>
              <a:spcAft>
                <a:spcPts val="600"/>
              </a:spcAft>
            </a:pPr>
            <a:r>
              <a:rPr lang="en-US" sz="4400" b="1" dirty="0">
                <a:solidFill>
                  <a:schemeClr val="bg1"/>
                </a:solidFill>
                <a:latin typeface="Agency FB" panose="020B0503020202020204" pitchFamily="34" charset="0"/>
              </a:rPr>
              <a:t>and transforming healing presence </a:t>
            </a:r>
          </a:p>
          <a:p>
            <a:pPr algn="ctr">
              <a:lnSpc>
                <a:spcPts val="2100"/>
              </a:lnSpc>
              <a:spcAft>
                <a:spcPts val="600"/>
              </a:spcAft>
            </a:pPr>
            <a:endParaRPr lang="en-US" sz="4400" b="1" dirty="0">
              <a:solidFill>
                <a:schemeClr val="bg1"/>
              </a:solidFill>
              <a:latin typeface="Agency FB" panose="020B0503020202020204" pitchFamily="34" charset="0"/>
            </a:endParaRPr>
          </a:p>
          <a:p>
            <a:pPr algn="ctr">
              <a:lnSpc>
                <a:spcPts val="2100"/>
              </a:lnSpc>
              <a:spcAft>
                <a:spcPts val="600"/>
              </a:spcAft>
            </a:pPr>
            <a:r>
              <a:rPr lang="en-US" sz="4400" b="1" dirty="0">
                <a:solidFill>
                  <a:schemeClr val="bg1"/>
                </a:solidFill>
                <a:latin typeface="Agency FB" panose="020B0503020202020204" pitchFamily="34" charset="0"/>
              </a:rPr>
              <a:t>within our communities</a:t>
            </a:r>
            <a:r>
              <a:rPr lang="en-US" sz="3200" b="1" dirty="0">
                <a:solidFill>
                  <a:schemeClr val="bg1"/>
                </a:solidFill>
                <a:latin typeface="Agency FB" panose="020B0503020202020204" pitchFamily="34" charset="0"/>
              </a:rPr>
              <a:t>.</a:t>
            </a:r>
          </a:p>
          <a:p>
            <a:pPr algn="ctr">
              <a:lnSpc>
                <a:spcPts val="2100"/>
              </a:lnSpc>
              <a:spcAft>
                <a:spcPts val="600"/>
              </a:spcAft>
            </a:pPr>
            <a:endParaRPr lang="en-US" sz="2000" b="1" dirty="0">
              <a:solidFill>
                <a:schemeClr val="bg1"/>
              </a:solidFill>
            </a:endParaRPr>
          </a:p>
          <a:p>
            <a:pPr algn="ctr">
              <a:lnSpc>
                <a:spcPts val="2100"/>
              </a:lnSpc>
              <a:spcAft>
                <a:spcPts val="600"/>
              </a:spcAft>
            </a:pPr>
            <a:endParaRPr lang="en-US" sz="2000" b="1" dirty="0">
              <a:solidFill>
                <a:schemeClr val="bg1"/>
              </a:solidFill>
            </a:endParaRPr>
          </a:p>
        </p:txBody>
      </p:sp>
    </p:spTree>
    <p:extLst>
      <p:ext uri="{BB962C8B-B14F-4D97-AF65-F5344CB8AC3E}">
        <p14:creationId xmlns:p14="http://schemas.microsoft.com/office/powerpoint/2010/main" val="1389410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89F9553-C816-6842-8939-EE75ECF7EB2B}" type="slidenum">
              <a:rPr lang="en-US" smtClean="0"/>
              <a:pPr/>
              <a:t>20</a:t>
            </a:fld>
            <a:endParaRPr lang="en-US" dirty="0"/>
          </a:p>
        </p:txBody>
      </p:sp>
      <p:sp>
        <p:nvSpPr>
          <p:cNvPr id="5" name="Title 4"/>
          <p:cNvSpPr>
            <a:spLocks noGrp="1"/>
          </p:cNvSpPr>
          <p:nvPr>
            <p:ph type="title"/>
          </p:nvPr>
        </p:nvSpPr>
        <p:spPr/>
        <p:txBody>
          <a:bodyPr/>
          <a:lstStyle/>
          <a:p>
            <a:pPr lvl="0">
              <a:spcBef>
                <a:spcPts val="0"/>
              </a:spcBef>
            </a:pPr>
            <a:r>
              <a:rPr lang="en" b="1" dirty="0">
                <a:latin typeface="+mn-lt"/>
              </a:rPr>
              <a:t>Wheelchair Transportation</a:t>
            </a:r>
            <a:endParaRPr lang="en-US" b="1" dirty="0">
              <a:latin typeface="+mn-lt"/>
            </a:endParaRPr>
          </a:p>
        </p:txBody>
      </p:sp>
    </p:spTree>
    <p:extLst>
      <p:ext uri="{BB962C8B-B14F-4D97-AF65-F5344CB8AC3E}">
        <p14:creationId xmlns:p14="http://schemas.microsoft.com/office/powerpoint/2010/main" val="1965412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015435" y="127045"/>
            <a:ext cx="7092867" cy="730962"/>
          </a:xfrm>
          <a:prstGeom prst="rect">
            <a:avLst/>
          </a:prstGeom>
        </p:spPr>
        <p:txBody>
          <a:bodyPr lIns="91425" tIns="91425" rIns="91425" bIns="91425" anchor="ctr" anchorCtr="0">
            <a:noAutofit/>
          </a:bodyPr>
          <a:lstStyle/>
          <a:p>
            <a:pPr lvl="0" algn="ctr" rtl="0">
              <a:spcBef>
                <a:spcPts val="0"/>
              </a:spcBef>
              <a:buNone/>
            </a:pPr>
            <a:r>
              <a:rPr lang="en-US" sz="4400" b="1" dirty="0">
                <a:solidFill>
                  <a:schemeClr val="bg1"/>
                </a:solidFill>
                <a:latin typeface="Aparajita" panose="02020603050405020304" pitchFamily="18" charset="0"/>
                <a:cs typeface="Aparajita" panose="02020603050405020304" pitchFamily="18" charset="0"/>
              </a:rPr>
              <a:t>W</a:t>
            </a:r>
            <a:r>
              <a:rPr lang="en" sz="4400" b="1" dirty="0">
                <a:solidFill>
                  <a:schemeClr val="bg1"/>
                </a:solidFill>
                <a:latin typeface="Aparajita" panose="02020603050405020304" pitchFamily="18" charset="0"/>
                <a:cs typeface="Aparajita" panose="02020603050405020304" pitchFamily="18" charset="0"/>
              </a:rPr>
              <a:t>heelchair 101:</a:t>
            </a:r>
            <a:endParaRPr lang="en" sz="1800" b="1" dirty="0">
              <a:solidFill>
                <a:schemeClr val="bg1"/>
              </a:solidFill>
              <a:latin typeface="+mn-lt"/>
            </a:endParaRPr>
          </a:p>
        </p:txBody>
      </p:sp>
      <p:sp>
        <p:nvSpPr>
          <p:cNvPr id="238" name="Shape 238"/>
          <p:cNvSpPr txBox="1">
            <a:spLocks noGrp="1"/>
          </p:cNvSpPr>
          <p:nvPr>
            <p:ph type="body" idx="1"/>
          </p:nvPr>
        </p:nvSpPr>
        <p:spPr>
          <a:xfrm>
            <a:off x="457200" y="1945371"/>
            <a:ext cx="2631900" cy="1301682"/>
          </a:xfrm>
          <a:prstGeom prst="rect">
            <a:avLst/>
          </a:prstGeom>
        </p:spPr>
        <p:txBody>
          <a:bodyPr lIns="91425" tIns="91425" rIns="91425" bIns="91425" anchor="t" anchorCtr="0">
            <a:noAutofit/>
          </a:bodyPr>
          <a:lstStyle/>
          <a:p>
            <a:pPr algn="ctr">
              <a:buNone/>
            </a:pPr>
            <a:r>
              <a:rPr lang="en-US" b="1" u="sng" dirty="0">
                <a:solidFill>
                  <a:schemeClr val="bg1"/>
                </a:solidFill>
              </a:rPr>
              <a:t>STEP #1</a:t>
            </a:r>
          </a:p>
          <a:p>
            <a:pPr algn="ctr">
              <a:buNone/>
            </a:pPr>
            <a:r>
              <a:rPr lang="en-US" dirty="0">
                <a:solidFill>
                  <a:schemeClr val="bg1"/>
                </a:solidFill>
              </a:rPr>
              <a:t>Always introduce yourself and be friendly, cooperative and cheerful.</a:t>
            </a:r>
          </a:p>
          <a:p>
            <a:pPr lvl="0" algn="ctr" rtl="0">
              <a:spcBef>
                <a:spcPts val="0"/>
              </a:spcBef>
              <a:buNone/>
            </a:pPr>
            <a:endParaRPr lang="en" sz="1400" dirty="0">
              <a:solidFill>
                <a:schemeClr val="bg1"/>
              </a:solidFill>
            </a:endParaRPr>
          </a:p>
        </p:txBody>
      </p:sp>
      <p:sp>
        <p:nvSpPr>
          <p:cNvPr id="239" name="Shape 239"/>
          <p:cNvSpPr txBox="1">
            <a:spLocks noGrp="1"/>
          </p:cNvSpPr>
          <p:nvPr>
            <p:ph type="body" idx="2"/>
          </p:nvPr>
        </p:nvSpPr>
        <p:spPr>
          <a:xfrm flipV="1">
            <a:off x="3153275" y="7149800"/>
            <a:ext cx="1621525" cy="230714"/>
          </a:xfrm>
          <a:prstGeom prst="rect">
            <a:avLst/>
          </a:prstGeom>
        </p:spPr>
        <p:txBody>
          <a:bodyPr lIns="91425" tIns="91425" rIns="91425" bIns="91425" anchor="t" anchorCtr="0">
            <a:noAutofit/>
          </a:bodyPr>
          <a:lstStyle/>
          <a:p>
            <a:pPr algn="ctr">
              <a:buNone/>
            </a:pPr>
            <a:endParaRPr lang="en-US" dirty="0">
              <a:solidFill>
                <a:schemeClr val="bg1"/>
              </a:solidFill>
            </a:endParaRPr>
          </a:p>
        </p:txBody>
      </p:sp>
      <p:sp>
        <p:nvSpPr>
          <p:cNvPr id="240" name="Shape 240"/>
          <p:cNvSpPr txBox="1">
            <a:spLocks noGrp="1"/>
          </p:cNvSpPr>
          <p:nvPr>
            <p:ph type="body" idx="3"/>
          </p:nvPr>
        </p:nvSpPr>
        <p:spPr>
          <a:xfrm>
            <a:off x="3200321" y="1945371"/>
            <a:ext cx="2631900" cy="2038800"/>
          </a:xfrm>
          <a:prstGeom prst="rect">
            <a:avLst/>
          </a:prstGeom>
        </p:spPr>
        <p:txBody>
          <a:bodyPr lIns="91425" tIns="91425" rIns="91425" bIns="91425" anchor="t" anchorCtr="0">
            <a:noAutofit/>
          </a:bodyPr>
          <a:lstStyle/>
          <a:p>
            <a:pPr algn="ctr">
              <a:buNone/>
            </a:pPr>
            <a:r>
              <a:rPr lang="en-US" b="1" u="sng" dirty="0">
                <a:solidFill>
                  <a:schemeClr val="bg1"/>
                </a:solidFill>
              </a:rPr>
              <a:t>STEP #2</a:t>
            </a:r>
          </a:p>
          <a:p>
            <a:pPr algn="ctr">
              <a:buNone/>
            </a:pPr>
            <a:r>
              <a:rPr lang="en-US" dirty="0">
                <a:solidFill>
                  <a:schemeClr val="bg1"/>
                </a:solidFill>
              </a:rPr>
              <a:t>When assisting a patient in or out of a wheelchair be sure to set the brakes.</a:t>
            </a:r>
          </a:p>
          <a:p>
            <a:pPr lvl="0" algn="ctr" rtl="0">
              <a:spcBef>
                <a:spcPts val="0"/>
              </a:spcBef>
              <a:buNone/>
            </a:pPr>
            <a:endParaRPr sz="1200" dirty="0">
              <a:solidFill>
                <a:schemeClr val="bg1"/>
              </a:solidFill>
            </a:endParaRPr>
          </a:p>
        </p:txBody>
      </p:sp>
      <p:sp>
        <p:nvSpPr>
          <p:cNvPr id="241" name="Shape 241"/>
          <p:cNvSpPr txBox="1">
            <a:spLocks noGrp="1"/>
          </p:cNvSpPr>
          <p:nvPr>
            <p:ph type="sldNum" idx="12"/>
          </p:nvPr>
        </p:nvSpPr>
        <p:spPr>
          <a:xfrm>
            <a:off x="38388" y="6333200"/>
            <a:ext cx="91056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21</a:t>
            </a:fld>
            <a:endParaRPr lang="en" dirty="0"/>
          </a:p>
        </p:txBody>
      </p:sp>
      <p:sp>
        <p:nvSpPr>
          <p:cNvPr id="242" name="Shape 242"/>
          <p:cNvSpPr/>
          <p:nvPr/>
        </p:nvSpPr>
        <p:spPr>
          <a:xfrm>
            <a:off x="4369200" y="1149807"/>
            <a:ext cx="405600" cy="524800"/>
          </a:xfrm>
          <a:custGeom>
            <a:avLst/>
            <a:gdLst/>
            <a:ahLst/>
            <a:cxnLst/>
            <a:rect l="0" t="0" r="0" b="0"/>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lIns="91425" tIns="45700" rIns="91425" bIns="45700" anchor="t" anchorCtr="0">
            <a:noAutofit/>
          </a:bodyPr>
          <a:lstStyle/>
          <a:p>
            <a:pPr marL="0" marR="0" lvl="0" indent="0" algn="l" rtl="0">
              <a:spcBef>
                <a:spcPts val="0"/>
              </a:spcBef>
              <a:buNone/>
            </a:pPr>
            <a:endParaRPr sz="1800">
              <a:solidFill>
                <a:srgbClr val="5B2CB0"/>
              </a:solidFill>
              <a:latin typeface="Calibri"/>
              <a:ea typeface="Calibri"/>
              <a:cs typeface="Calibri"/>
              <a:sym typeface="Calibri"/>
            </a:endParaRPr>
          </a:p>
        </p:txBody>
      </p:sp>
      <p:sp>
        <p:nvSpPr>
          <p:cNvPr id="243" name="Shape 243"/>
          <p:cNvSpPr txBox="1">
            <a:spLocks noGrp="1"/>
          </p:cNvSpPr>
          <p:nvPr>
            <p:ph type="body" idx="1"/>
          </p:nvPr>
        </p:nvSpPr>
        <p:spPr>
          <a:xfrm flipH="1">
            <a:off x="6120880" y="1945371"/>
            <a:ext cx="2939807" cy="1854429"/>
          </a:xfrm>
          <a:prstGeom prst="rect">
            <a:avLst/>
          </a:prstGeom>
        </p:spPr>
        <p:txBody>
          <a:bodyPr lIns="91425" tIns="91425" rIns="91425" bIns="91425" anchor="t" anchorCtr="0">
            <a:noAutofit/>
          </a:bodyPr>
          <a:lstStyle/>
          <a:p>
            <a:pPr lvl="1" algn="ctr">
              <a:buNone/>
            </a:pPr>
            <a:r>
              <a:rPr lang="en-US" b="1" u="sng" dirty="0">
                <a:solidFill>
                  <a:schemeClr val="bg1"/>
                </a:solidFill>
              </a:rPr>
              <a:t>STEP #3</a:t>
            </a:r>
          </a:p>
          <a:p>
            <a:pPr lvl="1" algn="ctr">
              <a:buNone/>
            </a:pPr>
            <a:r>
              <a:rPr lang="en-US" dirty="0">
                <a:solidFill>
                  <a:schemeClr val="bg1"/>
                </a:solidFill>
              </a:rPr>
              <a:t>See that the patient's arms are inside the armrests, not hanging over the side.</a:t>
            </a:r>
          </a:p>
        </p:txBody>
      </p:sp>
      <p:sp>
        <p:nvSpPr>
          <p:cNvPr id="244" name="Shape 244"/>
          <p:cNvSpPr txBox="1">
            <a:spLocks noGrp="1"/>
          </p:cNvSpPr>
          <p:nvPr>
            <p:ph type="body" idx="2"/>
          </p:nvPr>
        </p:nvSpPr>
        <p:spPr>
          <a:xfrm>
            <a:off x="251927" y="4091600"/>
            <a:ext cx="2837173" cy="1301682"/>
          </a:xfrm>
          <a:prstGeom prst="rect">
            <a:avLst/>
          </a:prstGeom>
        </p:spPr>
        <p:txBody>
          <a:bodyPr lIns="91425" tIns="91425" rIns="91425" bIns="91425" anchor="t" anchorCtr="0">
            <a:noAutofit/>
          </a:bodyPr>
          <a:lstStyle/>
          <a:p>
            <a:pPr algn="ctr">
              <a:buNone/>
            </a:pPr>
            <a:r>
              <a:rPr lang="en-US" b="1" u="sng" dirty="0">
                <a:solidFill>
                  <a:schemeClr val="bg1"/>
                </a:solidFill>
              </a:rPr>
              <a:t>STEP #4</a:t>
            </a:r>
          </a:p>
          <a:p>
            <a:pPr algn="ctr">
              <a:buNone/>
            </a:pPr>
            <a:r>
              <a:rPr lang="en-US" dirty="0">
                <a:solidFill>
                  <a:schemeClr val="bg1"/>
                </a:solidFill>
              </a:rPr>
              <a:t>Ask the patient if s/he is ready before moving and explain where you are going.</a:t>
            </a:r>
          </a:p>
          <a:p>
            <a:pPr lvl="0" rtl="0">
              <a:spcBef>
                <a:spcPts val="0"/>
              </a:spcBef>
              <a:buNone/>
            </a:pPr>
            <a:endParaRPr lang="en" sz="1200" dirty="0">
              <a:solidFill>
                <a:schemeClr val="bg1"/>
              </a:solidFill>
            </a:endParaRPr>
          </a:p>
        </p:txBody>
      </p:sp>
      <p:sp>
        <p:nvSpPr>
          <p:cNvPr id="245" name="Shape 245"/>
          <p:cNvSpPr txBox="1">
            <a:spLocks noGrp="1"/>
          </p:cNvSpPr>
          <p:nvPr>
            <p:ph type="body" idx="3"/>
          </p:nvPr>
        </p:nvSpPr>
        <p:spPr>
          <a:xfrm>
            <a:off x="3200322" y="3813747"/>
            <a:ext cx="5422304" cy="2316653"/>
          </a:xfrm>
          <a:prstGeom prst="rect">
            <a:avLst/>
          </a:prstGeom>
        </p:spPr>
        <p:txBody>
          <a:bodyPr lIns="91425" tIns="91425" rIns="91425" bIns="91425" anchor="t" anchorCtr="0">
            <a:noAutofit/>
          </a:bodyPr>
          <a:lstStyle/>
          <a:p>
            <a:pPr algn="ctr">
              <a:buNone/>
            </a:pPr>
            <a:r>
              <a:rPr lang="en-US" b="1" u="sng" dirty="0">
                <a:solidFill>
                  <a:schemeClr val="bg1"/>
                </a:solidFill>
              </a:rPr>
              <a:t>Caution Wheel Chair Tips:</a:t>
            </a:r>
          </a:p>
          <a:p>
            <a:pPr algn="ctr">
              <a:buNone/>
            </a:pPr>
            <a:endParaRPr lang="en-US" b="1" u="sng" dirty="0">
              <a:solidFill>
                <a:schemeClr val="bg1"/>
              </a:solidFill>
            </a:endParaRPr>
          </a:p>
          <a:p>
            <a:pPr algn="ctr">
              <a:buNone/>
            </a:pPr>
            <a:r>
              <a:rPr lang="en-US" b="1" i="1" dirty="0">
                <a:solidFill>
                  <a:srgbClr val="00B050"/>
                </a:solidFill>
              </a:rPr>
              <a:t>Remember</a:t>
            </a:r>
            <a:r>
              <a:rPr lang="en-US" b="1" dirty="0">
                <a:solidFill>
                  <a:srgbClr val="00B050"/>
                </a:solidFill>
              </a:rPr>
              <a:t> </a:t>
            </a:r>
            <a:r>
              <a:rPr lang="en-US" b="1" dirty="0">
                <a:solidFill>
                  <a:schemeClr val="bg1"/>
                </a:solidFill>
              </a:rPr>
              <a:t>to do a wheelchair roundup where applicable.</a:t>
            </a:r>
          </a:p>
          <a:p>
            <a:pPr algn="ctr">
              <a:buNone/>
            </a:pPr>
            <a:r>
              <a:rPr lang="en-US" b="1" i="1" dirty="0">
                <a:solidFill>
                  <a:srgbClr val="00B050"/>
                </a:solidFill>
              </a:rPr>
              <a:t>Never</a:t>
            </a:r>
            <a:r>
              <a:rPr lang="en-US" b="1" dirty="0">
                <a:solidFill>
                  <a:schemeClr val="bg1"/>
                </a:solidFill>
              </a:rPr>
              <a:t> block aisles or exits - even temporarily.</a:t>
            </a:r>
          </a:p>
          <a:p>
            <a:pPr lvl="0" rtl="0">
              <a:spcBef>
                <a:spcPts val="0"/>
              </a:spcBef>
              <a:buNone/>
            </a:pPr>
            <a:endParaRPr sz="1200" dirty="0">
              <a:solidFill>
                <a:schemeClr val="bg1"/>
              </a:solidFill>
            </a:endParaRPr>
          </a:p>
        </p:txBody>
      </p:sp>
    </p:spTree>
    <p:extLst>
      <p:ext uri="{BB962C8B-B14F-4D97-AF65-F5344CB8AC3E}">
        <p14:creationId xmlns:p14="http://schemas.microsoft.com/office/powerpoint/2010/main" val="192345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013325" y="0"/>
            <a:ext cx="7117200" cy="949600"/>
          </a:xfrm>
          <a:prstGeom prst="rect">
            <a:avLst/>
          </a:prstGeom>
        </p:spPr>
        <p:txBody>
          <a:bodyPr lIns="91425" tIns="91425" rIns="91425" bIns="91425" anchor="ctr" anchorCtr="0">
            <a:noAutofit/>
          </a:bodyPr>
          <a:lstStyle/>
          <a:p>
            <a:pPr lvl="0" algn="ctr" rtl="0">
              <a:spcBef>
                <a:spcPts val="0"/>
              </a:spcBef>
              <a:buNone/>
            </a:pPr>
            <a:br>
              <a:rPr lang="en" sz="1800" b="1" dirty="0">
                <a:solidFill>
                  <a:schemeClr val="bg1"/>
                </a:solidFill>
                <a:latin typeface="+mn-lt"/>
              </a:rPr>
            </a:br>
            <a:r>
              <a:rPr lang="en" sz="1800" b="1" dirty="0">
                <a:solidFill>
                  <a:schemeClr val="bg1"/>
                </a:solidFill>
                <a:latin typeface="+mn-lt"/>
              </a:rPr>
              <a:t>Traveling to Your Destination/When You Get There</a:t>
            </a:r>
          </a:p>
        </p:txBody>
      </p:sp>
      <p:sp>
        <p:nvSpPr>
          <p:cNvPr id="238" name="Shape 238"/>
          <p:cNvSpPr txBox="1">
            <a:spLocks noGrp="1"/>
          </p:cNvSpPr>
          <p:nvPr>
            <p:ph type="body" idx="1"/>
          </p:nvPr>
        </p:nvSpPr>
        <p:spPr>
          <a:xfrm>
            <a:off x="457200" y="2059600"/>
            <a:ext cx="2631900" cy="1166200"/>
          </a:xfrm>
          <a:prstGeom prst="rect">
            <a:avLst/>
          </a:prstGeom>
        </p:spPr>
        <p:txBody>
          <a:bodyPr lIns="91425" tIns="91425" rIns="91425" bIns="91425" anchor="t" anchorCtr="0">
            <a:noAutofit/>
          </a:bodyPr>
          <a:lstStyle/>
          <a:p>
            <a:pPr algn="ctr">
              <a:buNone/>
            </a:pPr>
            <a:r>
              <a:rPr lang="en-US" u="sng" dirty="0">
                <a:solidFill>
                  <a:schemeClr val="bg1"/>
                </a:solidFill>
              </a:rPr>
              <a:t>STEP #1</a:t>
            </a:r>
          </a:p>
          <a:p>
            <a:pPr algn="ctr">
              <a:buNone/>
            </a:pPr>
            <a:r>
              <a:rPr lang="en-US" dirty="0">
                <a:solidFill>
                  <a:schemeClr val="bg1"/>
                </a:solidFill>
              </a:rPr>
              <a:t>Push the wheelchair slowly, approach corners and doorways cautiously using overhead mirrors. </a:t>
            </a:r>
          </a:p>
          <a:p>
            <a:pPr lvl="0" algn="ctr" rtl="0">
              <a:spcBef>
                <a:spcPts val="0"/>
              </a:spcBef>
              <a:buNone/>
            </a:pPr>
            <a:endParaRPr lang="en" dirty="0">
              <a:solidFill>
                <a:schemeClr val="bg1"/>
              </a:solidFill>
            </a:endParaRPr>
          </a:p>
        </p:txBody>
      </p:sp>
      <p:sp>
        <p:nvSpPr>
          <p:cNvPr id="239" name="Shape 239"/>
          <p:cNvSpPr txBox="1">
            <a:spLocks noGrp="1"/>
          </p:cNvSpPr>
          <p:nvPr>
            <p:ph type="body" idx="2"/>
          </p:nvPr>
        </p:nvSpPr>
        <p:spPr>
          <a:xfrm>
            <a:off x="3153275" y="2059599"/>
            <a:ext cx="2702587" cy="2113469"/>
          </a:xfrm>
          <a:prstGeom prst="rect">
            <a:avLst/>
          </a:prstGeom>
        </p:spPr>
        <p:txBody>
          <a:bodyPr lIns="91425" tIns="91425" rIns="91425" bIns="91425" anchor="t" anchorCtr="0">
            <a:noAutofit/>
          </a:bodyPr>
          <a:lstStyle/>
          <a:p>
            <a:pPr algn="ctr">
              <a:buNone/>
            </a:pPr>
            <a:r>
              <a:rPr lang="en-US" u="sng" dirty="0">
                <a:solidFill>
                  <a:schemeClr val="bg1"/>
                </a:solidFill>
              </a:rPr>
              <a:t>STEP #2</a:t>
            </a:r>
          </a:p>
          <a:p>
            <a:pPr algn="ctr">
              <a:buNone/>
            </a:pPr>
            <a:r>
              <a:rPr lang="en-US" dirty="0">
                <a:solidFill>
                  <a:schemeClr val="bg1"/>
                </a:solidFill>
              </a:rPr>
              <a:t>At the elevator be sure the floor is level before proceeding.  Always back a wheelchair onto the elevator so the patient is facing forward when exiting.</a:t>
            </a:r>
          </a:p>
          <a:p>
            <a:pPr lvl="0" algn="ctr" rtl="0">
              <a:spcBef>
                <a:spcPts val="0"/>
              </a:spcBef>
              <a:buNone/>
            </a:pPr>
            <a:endParaRPr lang="en" dirty="0">
              <a:solidFill>
                <a:schemeClr val="bg1"/>
              </a:solidFill>
            </a:endParaRPr>
          </a:p>
        </p:txBody>
      </p:sp>
      <p:sp>
        <p:nvSpPr>
          <p:cNvPr id="240" name="Shape 240"/>
          <p:cNvSpPr txBox="1">
            <a:spLocks noGrp="1"/>
          </p:cNvSpPr>
          <p:nvPr>
            <p:ph type="body" idx="3"/>
          </p:nvPr>
        </p:nvSpPr>
        <p:spPr>
          <a:xfrm>
            <a:off x="5990726" y="2059600"/>
            <a:ext cx="2631899" cy="2038800"/>
          </a:xfrm>
          <a:prstGeom prst="rect">
            <a:avLst/>
          </a:prstGeom>
        </p:spPr>
        <p:txBody>
          <a:bodyPr lIns="91425" tIns="91425" rIns="91425" bIns="91425" anchor="t" anchorCtr="0">
            <a:noAutofit/>
          </a:bodyPr>
          <a:lstStyle/>
          <a:p>
            <a:pPr lvl="1" algn="ctr">
              <a:buNone/>
            </a:pPr>
            <a:r>
              <a:rPr lang="en-US" u="sng" dirty="0">
                <a:solidFill>
                  <a:schemeClr val="bg1"/>
                </a:solidFill>
              </a:rPr>
              <a:t>STEP #3</a:t>
            </a:r>
          </a:p>
          <a:p>
            <a:pPr lvl="1" algn="ctr">
              <a:buNone/>
            </a:pPr>
            <a:r>
              <a:rPr lang="en-US" dirty="0">
                <a:solidFill>
                  <a:schemeClr val="bg1"/>
                </a:solidFill>
              </a:rPr>
              <a:t>Avoid short, quick stops, which tend to throw the patient forward.</a:t>
            </a:r>
          </a:p>
          <a:p>
            <a:pPr algn="ctr">
              <a:buNone/>
            </a:pPr>
            <a:r>
              <a:rPr lang="en-US" dirty="0">
                <a:solidFill>
                  <a:schemeClr val="bg1"/>
                </a:solidFill>
              </a:rPr>
              <a:t>.</a:t>
            </a:r>
          </a:p>
          <a:p>
            <a:pPr lvl="0" algn="ctr" rtl="0">
              <a:spcBef>
                <a:spcPts val="0"/>
              </a:spcBef>
              <a:buNone/>
            </a:pPr>
            <a:endParaRPr dirty="0">
              <a:solidFill>
                <a:schemeClr val="bg1"/>
              </a:solidFill>
            </a:endParaRPr>
          </a:p>
        </p:txBody>
      </p:sp>
      <p:sp>
        <p:nvSpPr>
          <p:cNvPr id="241" name="Shape 241"/>
          <p:cNvSpPr txBox="1">
            <a:spLocks noGrp="1"/>
          </p:cNvSpPr>
          <p:nvPr>
            <p:ph type="sldNum" idx="12"/>
          </p:nvPr>
        </p:nvSpPr>
        <p:spPr>
          <a:xfrm>
            <a:off x="38388" y="6333200"/>
            <a:ext cx="91056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22</a:t>
            </a:fld>
            <a:endParaRPr lang="en" dirty="0"/>
          </a:p>
        </p:txBody>
      </p:sp>
      <p:sp>
        <p:nvSpPr>
          <p:cNvPr id="242" name="Shape 242"/>
          <p:cNvSpPr/>
          <p:nvPr/>
        </p:nvSpPr>
        <p:spPr>
          <a:xfrm>
            <a:off x="4369200" y="1149807"/>
            <a:ext cx="405600" cy="524800"/>
          </a:xfrm>
          <a:custGeom>
            <a:avLst/>
            <a:gdLst/>
            <a:ahLst/>
            <a:cxnLst/>
            <a:rect l="0" t="0" r="0" b="0"/>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lIns="91425" tIns="45700" rIns="91425" bIns="45700" anchor="t" anchorCtr="0">
            <a:noAutofit/>
          </a:bodyPr>
          <a:lstStyle/>
          <a:p>
            <a:pPr marL="0" marR="0" lvl="0" indent="0" algn="l" rtl="0">
              <a:spcBef>
                <a:spcPts val="0"/>
              </a:spcBef>
              <a:buNone/>
            </a:pPr>
            <a:endParaRPr sz="1800">
              <a:solidFill>
                <a:srgbClr val="5B2CB0"/>
              </a:solidFill>
              <a:latin typeface="Calibri"/>
              <a:ea typeface="Calibri"/>
              <a:cs typeface="Calibri"/>
              <a:sym typeface="Calibri"/>
            </a:endParaRPr>
          </a:p>
        </p:txBody>
      </p:sp>
      <p:sp>
        <p:nvSpPr>
          <p:cNvPr id="243" name="Shape 243"/>
          <p:cNvSpPr txBox="1">
            <a:spLocks noGrp="1"/>
          </p:cNvSpPr>
          <p:nvPr>
            <p:ph type="body" idx="1"/>
          </p:nvPr>
        </p:nvSpPr>
        <p:spPr>
          <a:xfrm>
            <a:off x="195943" y="4335801"/>
            <a:ext cx="2928256" cy="2249600"/>
          </a:xfrm>
          <a:prstGeom prst="rect">
            <a:avLst/>
          </a:prstGeom>
        </p:spPr>
        <p:txBody>
          <a:bodyPr lIns="91425" tIns="91425" rIns="91425" bIns="91425" anchor="t" anchorCtr="0">
            <a:noAutofit/>
          </a:bodyPr>
          <a:lstStyle/>
          <a:p>
            <a:pPr lvl="1" algn="ctr">
              <a:buNone/>
            </a:pPr>
            <a:r>
              <a:rPr lang="en-US" u="sng" dirty="0">
                <a:solidFill>
                  <a:schemeClr val="bg1"/>
                </a:solidFill>
              </a:rPr>
              <a:t>STEP #4</a:t>
            </a:r>
          </a:p>
          <a:p>
            <a:pPr lvl="1" algn="ctr">
              <a:buNone/>
            </a:pPr>
            <a:r>
              <a:rPr lang="en-US" dirty="0">
                <a:solidFill>
                  <a:schemeClr val="bg1"/>
                </a:solidFill>
              </a:rPr>
              <a:t>Stay with the patient until staff is able to assist them; never leave a patient unattended.</a:t>
            </a:r>
          </a:p>
          <a:p>
            <a:pPr lvl="1" algn="ctr">
              <a:buNone/>
            </a:pPr>
            <a:endParaRPr lang="en-US" dirty="0">
              <a:solidFill>
                <a:schemeClr val="bg1"/>
              </a:solidFill>
            </a:endParaRPr>
          </a:p>
        </p:txBody>
      </p:sp>
      <p:sp>
        <p:nvSpPr>
          <p:cNvPr id="244" name="Shape 244"/>
          <p:cNvSpPr txBox="1">
            <a:spLocks noGrp="1"/>
          </p:cNvSpPr>
          <p:nvPr>
            <p:ph type="body" idx="2"/>
          </p:nvPr>
        </p:nvSpPr>
        <p:spPr>
          <a:xfrm>
            <a:off x="3256050" y="4335801"/>
            <a:ext cx="2631900" cy="1794411"/>
          </a:xfrm>
          <a:prstGeom prst="rect">
            <a:avLst/>
          </a:prstGeom>
        </p:spPr>
        <p:txBody>
          <a:bodyPr lIns="91425" tIns="91425" rIns="91425" bIns="91425" anchor="t" anchorCtr="0">
            <a:noAutofit/>
          </a:bodyPr>
          <a:lstStyle/>
          <a:p>
            <a:pPr algn="ctr">
              <a:buNone/>
            </a:pPr>
            <a:r>
              <a:rPr lang="en-US" u="sng" dirty="0">
                <a:solidFill>
                  <a:schemeClr val="bg1"/>
                </a:solidFill>
              </a:rPr>
              <a:t>STEP #5</a:t>
            </a:r>
          </a:p>
          <a:p>
            <a:pPr algn="ctr">
              <a:buNone/>
            </a:pPr>
            <a:r>
              <a:rPr lang="en-US" dirty="0">
                <a:solidFill>
                  <a:schemeClr val="bg1"/>
                </a:solidFill>
              </a:rPr>
              <a:t>Never lift a patient out of a wheelchair - call a nurse to move the patient.</a:t>
            </a:r>
          </a:p>
          <a:p>
            <a:pPr lvl="0" algn="ctr" rtl="0">
              <a:spcBef>
                <a:spcPts val="0"/>
              </a:spcBef>
              <a:buNone/>
            </a:pPr>
            <a:endParaRPr lang="en" dirty="0">
              <a:solidFill>
                <a:schemeClr val="bg1"/>
              </a:solidFill>
            </a:endParaRPr>
          </a:p>
        </p:txBody>
      </p:sp>
      <p:sp>
        <p:nvSpPr>
          <p:cNvPr id="245" name="Shape 245"/>
          <p:cNvSpPr txBox="1">
            <a:spLocks noGrp="1"/>
          </p:cNvSpPr>
          <p:nvPr>
            <p:ph type="body" idx="3"/>
          </p:nvPr>
        </p:nvSpPr>
        <p:spPr>
          <a:xfrm>
            <a:off x="6019801" y="4546600"/>
            <a:ext cx="2631899" cy="2038800"/>
          </a:xfrm>
          <a:prstGeom prst="rect">
            <a:avLst/>
          </a:prstGeom>
        </p:spPr>
        <p:txBody>
          <a:bodyPr lIns="91425" tIns="91425" rIns="91425" bIns="91425" anchor="t" anchorCtr="0">
            <a:noAutofit/>
          </a:bodyPr>
          <a:lstStyle/>
          <a:p>
            <a:pPr algn="ctr">
              <a:buNone/>
            </a:pPr>
            <a:r>
              <a:rPr lang="en-US" b="1" u="sng" dirty="0">
                <a:solidFill>
                  <a:schemeClr val="bg1"/>
                </a:solidFill>
              </a:rPr>
              <a:t>Caution Chair Tips:</a:t>
            </a:r>
          </a:p>
          <a:p>
            <a:pPr algn="ctr">
              <a:buNone/>
            </a:pPr>
            <a:r>
              <a:rPr lang="en-US" b="1" i="1" u="sng" dirty="0">
                <a:solidFill>
                  <a:srgbClr val="00B050"/>
                </a:solidFill>
              </a:rPr>
              <a:t>Return </a:t>
            </a:r>
            <a:r>
              <a:rPr lang="en-US" dirty="0">
                <a:solidFill>
                  <a:schemeClr val="bg1"/>
                </a:solidFill>
              </a:rPr>
              <a:t>wheelchair to the area you borrowed it from.</a:t>
            </a:r>
          </a:p>
          <a:p>
            <a:pPr lvl="0" algn="ctr" rtl="0">
              <a:spcBef>
                <a:spcPts val="0"/>
              </a:spcBef>
              <a:buNone/>
            </a:pPr>
            <a:endParaRPr dirty="0">
              <a:solidFill>
                <a:schemeClr val="bg1"/>
              </a:solidFill>
            </a:endParaRPr>
          </a:p>
        </p:txBody>
      </p:sp>
    </p:spTree>
    <p:extLst>
      <p:ext uri="{BB962C8B-B14F-4D97-AF65-F5344CB8AC3E}">
        <p14:creationId xmlns:p14="http://schemas.microsoft.com/office/powerpoint/2010/main" val="3686736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89F9553-C816-6842-8939-EE75ECF7EB2B}" type="slidenum">
              <a:rPr lang="en-US" smtClean="0"/>
              <a:pPr/>
              <a:t>23</a:t>
            </a:fld>
            <a:endParaRPr lang="en-US" dirty="0"/>
          </a:p>
        </p:txBody>
      </p:sp>
      <p:sp>
        <p:nvSpPr>
          <p:cNvPr id="5" name="Title 4"/>
          <p:cNvSpPr>
            <a:spLocks noGrp="1"/>
          </p:cNvSpPr>
          <p:nvPr>
            <p:ph type="title"/>
          </p:nvPr>
        </p:nvSpPr>
        <p:spPr/>
        <p:txBody>
          <a:bodyPr/>
          <a:lstStyle/>
          <a:p>
            <a:pPr lvl="0">
              <a:spcBef>
                <a:spcPts val="0"/>
              </a:spcBef>
            </a:pPr>
            <a:r>
              <a:rPr lang="en" b="1" dirty="0">
                <a:latin typeface="+mn-lt"/>
              </a:rPr>
              <a:t>Infection Control</a:t>
            </a:r>
            <a:endParaRPr lang="en-US" b="1" dirty="0">
              <a:latin typeface="+mn-lt"/>
            </a:endParaRPr>
          </a:p>
        </p:txBody>
      </p:sp>
    </p:spTree>
    <p:extLst>
      <p:ext uri="{BB962C8B-B14F-4D97-AF65-F5344CB8AC3E}">
        <p14:creationId xmlns:p14="http://schemas.microsoft.com/office/powerpoint/2010/main" val="612894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Please have visitors use hand sanitizers.</a:t>
            </a:r>
          </a:p>
        </p:txBody>
      </p:sp>
      <p:sp>
        <p:nvSpPr>
          <p:cNvPr id="3" name="Text Placeholder 2"/>
          <p:cNvSpPr>
            <a:spLocks noGrp="1"/>
          </p:cNvSpPr>
          <p:nvPr>
            <p:ph type="body" idx="1"/>
          </p:nvPr>
        </p:nvSpPr>
        <p:spPr/>
        <p:txBody>
          <a:bodyPr/>
          <a:lstStyle/>
          <a:p>
            <a:pPr algn="ctr"/>
            <a:r>
              <a:rPr lang="en-US" b="1" dirty="0">
                <a:solidFill>
                  <a:srgbClr val="FF0000"/>
                </a:solidFill>
              </a:rPr>
              <a:t>Make sure you keep some available at your station.</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©2015</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9F9553-C816-6842-8939-EE75ECF7E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descr="hand sanitizer | Unexpected in common hou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191" y="2053409"/>
            <a:ext cx="2444609" cy="1378765"/>
          </a:xfrm>
          <a:prstGeom prst="rect">
            <a:avLst/>
          </a:prstGeom>
        </p:spPr>
      </p:pic>
      <p:pic>
        <p:nvPicPr>
          <p:cNvPr id="7" name="Picture 6" descr="Will resistant bacteria be the end of alcohol hand sanitiz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0" y="41805"/>
            <a:ext cx="3416300" cy="2277533"/>
          </a:xfrm>
          <a:prstGeom prst="rect">
            <a:avLst/>
          </a:prstGeom>
        </p:spPr>
      </p:pic>
      <p:pic>
        <p:nvPicPr>
          <p:cNvPr id="8" name="Picture 7" descr="File:Wall-mounted hand sanitizer dispenser.JPG - Wikimedia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3817" y="41805"/>
            <a:ext cx="2458861" cy="3278481"/>
          </a:xfrm>
          <a:prstGeom prst="rect">
            <a:avLst/>
          </a:prstGeom>
        </p:spPr>
      </p:pic>
    </p:spTree>
    <p:extLst>
      <p:ext uri="{BB962C8B-B14F-4D97-AF65-F5344CB8AC3E}">
        <p14:creationId xmlns:p14="http://schemas.microsoft.com/office/powerpoint/2010/main" val="3873866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013325" y="0"/>
            <a:ext cx="7117200" cy="949600"/>
          </a:xfrm>
          <a:prstGeom prst="rect">
            <a:avLst/>
          </a:prstGeom>
        </p:spPr>
        <p:txBody>
          <a:bodyPr lIns="91425" tIns="91425" rIns="91425" bIns="91425" anchor="ctr" anchorCtr="0">
            <a:noAutofit/>
          </a:bodyPr>
          <a:lstStyle/>
          <a:p>
            <a:pPr lvl="0" algn="ctr">
              <a:spcBef>
                <a:spcPts val="0"/>
              </a:spcBef>
              <a:buNone/>
            </a:pPr>
            <a:br>
              <a:rPr lang="en" sz="1800" b="1" dirty="0">
                <a:solidFill>
                  <a:schemeClr val="bg1"/>
                </a:solidFill>
                <a:latin typeface="+mn-lt"/>
              </a:rPr>
            </a:br>
            <a:r>
              <a:rPr lang="en" sz="1800" b="1" dirty="0">
                <a:solidFill>
                  <a:schemeClr val="bg1"/>
                </a:solidFill>
                <a:latin typeface="+mn-lt"/>
              </a:rPr>
              <a:t>The Basics</a:t>
            </a:r>
          </a:p>
        </p:txBody>
      </p:sp>
      <p:sp>
        <p:nvSpPr>
          <p:cNvPr id="109" name="Shape 109"/>
          <p:cNvSpPr txBox="1">
            <a:spLocks noGrp="1"/>
          </p:cNvSpPr>
          <p:nvPr>
            <p:ph type="body" idx="1"/>
          </p:nvPr>
        </p:nvSpPr>
        <p:spPr>
          <a:xfrm>
            <a:off x="3851490" y="2077524"/>
            <a:ext cx="4757672" cy="4251600"/>
          </a:xfrm>
          <a:prstGeom prst="rect">
            <a:avLst/>
          </a:prstGeom>
        </p:spPr>
        <p:txBody>
          <a:bodyPr lIns="91425" tIns="91425" rIns="91425" bIns="91425" anchor="t" anchorCtr="0">
            <a:noAutofit/>
          </a:bodyPr>
          <a:lstStyle/>
          <a:p>
            <a:pPr marL="285750" indent="-285750" eaLnBrk="1" hangingPunct="1">
              <a:buClr>
                <a:schemeClr val="accent1"/>
              </a:buClr>
              <a:buFont typeface="Arial" panose="020B0604020202020204" pitchFamily="34" charset="0"/>
              <a:buChar char="•"/>
            </a:pPr>
            <a:r>
              <a:rPr lang="en-US" altLang="en-US" sz="2000" dirty="0">
                <a:solidFill>
                  <a:schemeClr val="bg1"/>
                </a:solidFill>
              </a:rPr>
              <a:t>Hand washing and gel sanitizing is the single most effective way to prevent the spread of infection</a:t>
            </a:r>
          </a:p>
          <a:p>
            <a:pPr eaLnBrk="1" hangingPunct="1"/>
            <a:endParaRPr lang="en-US" altLang="en-US" sz="2000" dirty="0">
              <a:solidFill>
                <a:schemeClr val="bg1"/>
              </a:solidFill>
            </a:endParaRPr>
          </a:p>
          <a:p>
            <a:pPr marL="285750" indent="-285750" eaLnBrk="1" hangingPunct="1">
              <a:buClr>
                <a:schemeClr val="accent1"/>
              </a:buClr>
              <a:buFont typeface="Arial" panose="020B0604020202020204" pitchFamily="34" charset="0"/>
              <a:buChar char="•"/>
            </a:pPr>
            <a:r>
              <a:rPr lang="en-US" altLang="en-US" sz="2000" dirty="0">
                <a:solidFill>
                  <a:schemeClr val="bg1"/>
                </a:solidFill>
              </a:rPr>
              <a:t>Avoiding contact with blood and other body fluids of patients is a standard precaution</a:t>
            </a:r>
          </a:p>
          <a:p>
            <a:pPr marL="285750" indent="-285750" eaLnBrk="1" hangingPunct="1">
              <a:buClr>
                <a:schemeClr val="accent1"/>
              </a:buClr>
              <a:buFont typeface="Arial" panose="020B0604020202020204" pitchFamily="34" charset="0"/>
              <a:buChar char="•"/>
            </a:pPr>
            <a:endParaRPr lang="en-US" altLang="en-US" sz="2000" dirty="0">
              <a:solidFill>
                <a:schemeClr val="bg1"/>
              </a:solidFill>
            </a:endParaRPr>
          </a:p>
          <a:p>
            <a:pPr marL="285750" indent="-285750" eaLnBrk="1" hangingPunct="1">
              <a:buClr>
                <a:schemeClr val="accent1"/>
              </a:buClr>
              <a:buFont typeface="Arial" panose="020B0604020202020204" pitchFamily="34" charset="0"/>
              <a:buChar char="•"/>
            </a:pPr>
            <a:r>
              <a:rPr lang="en-US" altLang="en-US" sz="2000" dirty="0">
                <a:solidFill>
                  <a:schemeClr val="bg1"/>
                </a:solidFill>
              </a:rPr>
              <a:t>Volunteers are not expected to interact with patients who are in isolation. If you have any questions, please contact your liaison.</a:t>
            </a:r>
          </a:p>
        </p:txBody>
      </p:sp>
      <p:sp>
        <p:nvSpPr>
          <p:cNvPr id="110" name="Shape 110"/>
          <p:cNvSpPr txBox="1">
            <a:spLocks noGrp="1"/>
          </p:cNvSpPr>
          <p:nvPr>
            <p:ph type="sldNum" idx="12"/>
          </p:nvPr>
        </p:nvSpPr>
        <p:spPr>
          <a:xfrm>
            <a:off x="38388" y="6333200"/>
            <a:ext cx="91056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25</a:t>
            </a:fld>
            <a:endParaRPr lang="en" dirty="0"/>
          </a:p>
        </p:txBody>
      </p:sp>
      <p:sp>
        <p:nvSpPr>
          <p:cNvPr id="111" name="Shape 111"/>
          <p:cNvSpPr/>
          <p:nvPr/>
        </p:nvSpPr>
        <p:spPr>
          <a:xfrm>
            <a:off x="4369200" y="1149807"/>
            <a:ext cx="405600" cy="524800"/>
          </a:xfrm>
          <a:custGeom>
            <a:avLst/>
            <a:gdLst/>
            <a:ahLst/>
            <a:cxnLst/>
            <a:rect l="0" t="0" r="0" b="0"/>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lIns="91425" tIns="45700" rIns="91425" bIns="45700" anchor="t" anchorCtr="0">
            <a:noAutofit/>
          </a:bodyPr>
          <a:lstStyle/>
          <a:p>
            <a:pPr marL="0" marR="0" lvl="0" indent="0" algn="l" rtl="0">
              <a:spcBef>
                <a:spcPts val="0"/>
              </a:spcBef>
              <a:buNone/>
            </a:pPr>
            <a:endParaRPr sz="1800">
              <a:solidFill>
                <a:srgbClr val="5B2CB0"/>
              </a:solidFill>
              <a:latin typeface="Calibri"/>
              <a:ea typeface="Calibri"/>
              <a:cs typeface="Calibri"/>
              <a:sym typeface="Calibri"/>
            </a:endParaRPr>
          </a:p>
        </p:txBody>
      </p:sp>
      <p:pic>
        <p:nvPicPr>
          <p:cNvPr id="1026" name="Picture 2" descr="C:\Users\fsrk5336\AppData\Local\Microsoft\Windows\Temporary Internet Files\Content.IE5\FY6LGWFR\WashHands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13" y="2192643"/>
            <a:ext cx="2493034" cy="334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695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sz="1800" b="1" dirty="0">
                <a:solidFill>
                  <a:schemeClr val="bg1"/>
                </a:solidFill>
                <a:latin typeface="+mn-lt"/>
              </a:rPr>
            </a:br>
            <a:r>
              <a:rPr lang="en-US" sz="1800" b="1" dirty="0">
                <a:solidFill>
                  <a:schemeClr val="bg1"/>
                </a:solidFill>
                <a:latin typeface="+mn-lt"/>
              </a:rPr>
              <a:t>Handwashing  Technique</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26</a:t>
            </a:fld>
            <a:endParaRPr lang="en"/>
          </a:p>
        </p:txBody>
      </p:sp>
      <p:graphicFrame>
        <p:nvGraphicFramePr>
          <p:cNvPr id="5" name="Diagram 4"/>
          <p:cNvGraphicFramePr/>
          <p:nvPr>
            <p:extLst>
              <p:ext uri="{D42A27DB-BD31-4B8C-83A1-F6EECF244321}">
                <p14:modId xmlns:p14="http://schemas.microsoft.com/office/powerpoint/2010/main" val="1117695235"/>
              </p:ext>
            </p:extLst>
          </p:nvPr>
        </p:nvGraphicFramePr>
        <p:xfrm>
          <a:off x="685800" y="2006600"/>
          <a:ext cx="7620000"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837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89F9553-C816-6842-8939-EE75ECF7EB2B}" type="slidenum">
              <a:rPr lang="en-US" smtClean="0"/>
              <a:pPr/>
              <a:t>27</a:t>
            </a:fld>
            <a:endParaRPr lang="en-US" dirty="0"/>
          </a:p>
        </p:txBody>
      </p:sp>
      <p:sp>
        <p:nvSpPr>
          <p:cNvPr id="5" name="Title 4"/>
          <p:cNvSpPr>
            <a:spLocks noGrp="1"/>
          </p:cNvSpPr>
          <p:nvPr>
            <p:ph type="title"/>
          </p:nvPr>
        </p:nvSpPr>
        <p:spPr/>
        <p:txBody>
          <a:bodyPr/>
          <a:lstStyle/>
          <a:p>
            <a:pPr lvl="0">
              <a:spcBef>
                <a:spcPts val="0"/>
              </a:spcBef>
            </a:pPr>
            <a:r>
              <a:rPr lang="en" b="1" dirty="0">
                <a:latin typeface="+mj-lt"/>
              </a:rPr>
              <a:t>Absence Policy</a:t>
            </a:r>
            <a:endParaRPr lang="en-US" b="1" dirty="0">
              <a:latin typeface="+mj-lt"/>
            </a:endParaRPr>
          </a:p>
        </p:txBody>
      </p:sp>
    </p:spTree>
    <p:extLst>
      <p:ext uri="{BB962C8B-B14F-4D97-AF65-F5344CB8AC3E}">
        <p14:creationId xmlns:p14="http://schemas.microsoft.com/office/powerpoint/2010/main" val="351905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410921"/>
            <a:ext cx="2631900" cy="4203200"/>
          </a:xfrm>
        </p:spPr>
        <p:txBody>
          <a:bodyPr/>
          <a:lstStyle/>
          <a:p>
            <a:pPr algn="ctr">
              <a:buNone/>
            </a:pPr>
            <a:r>
              <a:rPr lang="en-US" sz="1800" b="1" dirty="0">
                <a:solidFill>
                  <a:schemeClr val="bg1"/>
                </a:solidFill>
              </a:rPr>
              <a:t>Illness</a:t>
            </a:r>
          </a:p>
          <a:p>
            <a:pPr lvl="1" algn="ctr">
              <a:buNone/>
            </a:pPr>
            <a:r>
              <a:rPr lang="en-US" dirty="0">
                <a:solidFill>
                  <a:schemeClr val="bg1"/>
                </a:solidFill>
              </a:rPr>
              <a:t>If you are NOT feeling well, you should stay home and contact your liaison to let them know you will not be able to make it to your shift.</a:t>
            </a:r>
          </a:p>
          <a:p>
            <a:pPr>
              <a:buNone/>
            </a:pPr>
            <a:r>
              <a:rPr lang="en-US" b="1" dirty="0">
                <a:solidFill>
                  <a:schemeClr val="bg1"/>
                </a:solidFill>
              </a:rPr>
              <a:t>	</a:t>
            </a:r>
          </a:p>
        </p:txBody>
      </p:sp>
      <p:sp>
        <p:nvSpPr>
          <p:cNvPr id="4" name="Text Placeholder 3"/>
          <p:cNvSpPr>
            <a:spLocks noGrp="1"/>
          </p:cNvSpPr>
          <p:nvPr>
            <p:ph type="body" idx="2"/>
          </p:nvPr>
        </p:nvSpPr>
        <p:spPr>
          <a:xfrm>
            <a:off x="3272527" y="2473613"/>
            <a:ext cx="2631900" cy="4203200"/>
          </a:xfrm>
        </p:spPr>
        <p:txBody>
          <a:bodyPr/>
          <a:lstStyle/>
          <a:p>
            <a:pPr algn="ctr">
              <a:buNone/>
            </a:pPr>
            <a:r>
              <a:rPr lang="en-US" sz="1800" b="1" dirty="0">
                <a:solidFill>
                  <a:schemeClr val="bg1"/>
                </a:solidFill>
              </a:rPr>
              <a:t>Scheduled Absence</a:t>
            </a:r>
          </a:p>
          <a:p>
            <a:pPr lvl="1" algn="ctr">
              <a:buNone/>
            </a:pPr>
            <a:r>
              <a:rPr lang="en-US" dirty="0">
                <a:solidFill>
                  <a:schemeClr val="bg1"/>
                </a:solidFill>
              </a:rPr>
              <a:t>If you are unable to make a shift you should let your liaison know ahead of time</a:t>
            </a:r>
          </a:p>
          <a:p>
            <a:pPr algn="ctr">
              <a:buNone/>
            </a:pPr>
            <a:endParaRPr lang="en-US" dirty="0">
              <a:solidFill>
                <a:schemeClr val="bg1"/>
              </a:solidFill>
            </a:endParaRPr>
          </a:p>
          <a:p>
            <a:pPr algn="ctr">
              <a:buNone/>
            </a:pPr>
            <a:endParaRPr lang="en-US" b="1" dirty="0">
              <a:solidFill>
                <a:schemeClr val="bg1"/>
              </a:solidFill>
            </a:endParaRPr>
          </a:p>
        </p:txBody>
      </p:sp>
      <p:sp>
        <p:nvSpPr>
          <p:cNvPr id="5" name="Text Placeholder 4"/>
          <p:cNvSpPr>
            <a:spLocks noGrp="1"/>
          </p:cNvSpPr>
          <p:nvPr>
            <p:ph type="body" idx="3"/>
          </p:nvPr>
        </p:nvSpPr>
        <p:spPr>
          <a:xfrm>
            <a:off x="6019800" y="2470288"/>
            <a:ext cx="2631900" cy="4203200"/>
          </a:xfrm>
        </p:spPr>
        <p:txBody>
          <a:bodyPr/>
          <a:lstStyle/>
          <a:p>
            <a:pPr algn="ctr">
              <a:buNone/>
            </a:pPr>
            <a:r>
              <a:rPr lang="en-US" sz="1800" b="1" dirty="0">
                <a:solidFill>
                  <a:schemeClr val="bg1"/>
                </a:solidFill>
              </a:rPr>
              <a:t>Accident</a:t>
            </a:r>
          </a:p>
          <a:p>
            <a:pPr lvl="1" algn="ctr">
              <a:buNone/>
            </a:pPr>
            <a:r>
              <a:rPr lang="en-US" dirty="0">
                <a:solidFill>
                  <a:schemeClr val="bg1"/>
                </a:solidFill>
              </a:rPr>
              <a:t>Report to your liaison immediately </a:t>
            </a:r>
          </a:p>
          <a:p>
            <a:pPr algn="ctr">
              <a:buNone/>
            </a:pPr>
            <a:endParaRPr lang="en-US" b="1" dirty="0">
              <a:solidFill>
                <a:schemeClr val="bg1"/>
              </a:solidFill>
            </a:endParaRPr>
          </a:p>
        </p:txBody>
      </p:sp>
      <p:sp>
        <p:nvSpPr>
          <p:cNvPr id="6" name="Slide Number Placeholder 5"/>
          <p:cNvSpPr>
            <a:spLocks noGrp="1"/>
          </p:cNvSpPr>
          <p:nvPr>
            <p:ph type="sldNum" idx="12"/>
          </p:nvPr>
        </p:nvSpPr>
        <p:spPr/>
        <p:txBody>
          <a:bodyPr/>
          <a:lstStyle/>
          <a:p>
            <a:pPr lvl="0">
              <a:spcBef>
                <a:spcPts val="0"/>
              </a:spcBef>
              <a:buNone/>
            </a:pPr>
            <a:fld id="{00000000-1234-1234-1234-123412341234}" type="slidenum">
              <a:rPr lang="en" smtClean="0"/>
              <a:t>28</a:t>
            </a:fld>
            <a:endParaRPr lang="en"/>
          </a:p>
        </p:txBody>
      </p:sp>
      <p:grpSp>
        <p:nvGrpSpPr>
          <p:cNvPr id="7" name="Shape 467"/>
          <p:cNvGrpSpPr/>
          <p:nvPr/>
        </p:nvGrpSpPr>
        <p:grpSpPr>
          <a:xfrm>
            <a:off x="1676400" y="1938029"/>
            <a:ext cx="186906" cy="532260"/>
            <a:chOff x="732125" y="2958550"/>
            <a:chExt cx="130325" cy="474950"/>
          </a:xfrm>
        </p:grpSpPr>
        <p:sp>
          <p:nvSpPr>
            <p:cNvPr id="8" name="Shape 468"/>
            <p:cNvSpPr/>
            <p:nvPr/>
          </p:nvSpPr>
          <p:spPr>
            <a:xfrm>
              <a:off x="732125" y="2958550"/>
              <a:ext cx="130325" cy="474950"/>
            </a:xfrm>
            <a:custGeom>
              <a:avLst/>
              <a:gdLst/>
              <a:ahLst/>
              <a:cxnLst/>
              <a:rect l="0" t="0" r="0" b="0"/>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469"/>
            <p:cNvSpPr/>
            <p:nvPr/>
          </p:nvSpPr>
          <p:spPr>
            <a:xfrm>
              <a:off x="756475" y="3090675"/>
              <a:ext cx="81625" cy="318475"/>
            </a:xfrm>
            <a:custGeom>
              <a:avLst/>
              <a:gdLst/>
              <a:ahLst/>
              <a:cxnLst/>
              <a:rect l="0" t="0" r="0" b="0"/>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470"/>
            <p:cNvSpPr/>
            <p:nvPr/>
          </p:nvSpPr>
          <p:spPr>
            <a:xfrm>
              <a:off x="802750" y="3129050"/>
              <a:ext cx="13425" cy="25"/>
            </a:xfrm>
            <a:custGeom>
              <a:avLst/>
              <a:gdLst/>
              <a:ahLst/>
              <a:cxnLst/>
              <a:rect l="0" t="0" r="0" b="0"/>
              <a:pathLst>
                <a:path w="537" h="1" fill="none" extrusionOk="0">
                  <a:moveTo>
                    <a:pt x="536"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471"/>
            <p:cNvSpPr/>
            <p:nvPr/>
          </p:nvSpPr>
          <p:spPr>
            <a:xfrm>
              <a:off x="802750" y="3162525"/>
              <a:ext cx="13425" cy="25"/>
            </a:xfrm>
            <a:custGeom>
              <a:avLst/>
              <a:gdLst/>
              <a:ahLst/>
              <a:cxnLst/>
              <a:rect l="0" t="0" r="0" b="0"/>
              <a:pathLst>
                <a:path w="537" h="1" fill="none" extrusionOk="0">
                  <a:moveTo>
                    <a:pt x="536"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472"/>
            <p:cNvSpPr/>
            <p:nvPr/>
          </p:nvSpPr>
          <p:spPr>
            <a:xfrm>
              <a:off x="802750" y="3196025"/>
              <a:ext cx="13425" cy="25"/>
            </a:xfrm>
            <a:custGeom>
              <a:avLst/>
              <a:gdLst/>
              <a:ahLst/>
              <a:cxnLst/>
              <a:rect l="0" t="0" r="0" b="0"/>
              <a:pathLst>
                <a:path w="537" h="1" fill="none" extrusionOk="0">
                  <a:moveTo>
                    <a:pt x="536"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473"/>
            <p:cNvSpPr/>
            <p:nvPr/>
          </p:nvSpPr>
          <p:spPr>
            <a:xfrm>
              <a:off x="802750" y="3229500"/>
              <a:ext cx="13425" cy="25"/>
            </a:xfrm>
            <a:custGeom>
              <a:avLst/>
              <a:gdLst/>
              <a:ahLst/>
              <a:cxnLst/>
              <a:rect l="0" t="0" r="0" b="0"/>
              <a:pathLst>
                <a:path w="537" h="1" fill="none" extrusionOk="0">
                  <a:moveTo>
                    <a:pt x="536"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474"/>
            <p:cNvSpPr/>
            <p:nvPr/>
          </p:nvSpPr>
          <p:spPr>
            <a:xfrm>
              <a:off x="802750" y="3263000"/>
              <a:ext cx="13425" cy="25"/>
            </a:xfrm>
            <a:custGeom>
              <a:avLst/>
              <a:gdLst/>
              <a:ahLst/>
              <a:cxnLst/>
              <a:rect l="0" t="0" r="0" b="0"/>
              <a:pathLst>
                <a:path w="537" h="1" fill="none" extrusionOk="0">
                  <a:moveTo>
                    <a:pt x="536"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475"/>
            <p:cNvSpPr/>
            <p:nvPr/>
          </p:nvSpPr>
          <p:spPr>
            <a:xfrm>
              <a:off x="802750" y="3296475"/>
              <a:ext cx="13425" cy="25"/>
            </a:xfrm>
            <a:custGeom>
              <a:avLst/>
              <a:gdLst/>
              <a:ahLst/>
              <a:cxnLst/>
              <a:rect l="0" t="0" r="0" b="0"/>
              <a:pathLst>
                <a:path w="537" h="1" fill="none" extrusionOk="0">
                  <a:moveTo>
                    <a:pt x="536"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6" name="Shape 660"/>
          <p:cNvGrpSpPr/>
          <p:nvPr/>
        </p:nvGrpSpPr>
        <p:grpSpPr>
          <a:xfrm>
            <a:off x="4403257" y="1990938"/>
            <a:ext cx="506894" cy="426497"/>
            <a:chOff x="5973900" y="318475"/>
            <a:chExt cx="401900" cy="380575"/>
          </a:xfrm>
        </p:grpSpPr>
        <p:sp>
          <p:nvSpPr>
            <p:cNvPr id="17" name="Shape 661"/>
            <p:cNvSpPr/>
            <p:nvPr/>
          </p:nvSpPr>
          <p:spPr>
            <a:xfrm>
              <a:off x="5973900" y="337975"/>
              <a:ext cx="401900" cy="67000"/>
            </a:xfrm>
            <a:custGeom>
              <a:avLst/>
              <a:gdLst/>
              <a:ahLst/>
              <a:cxnLst/>
              <a:rect l="0" t="0" r="0" b="0"/>
              <a:pathLst>
                <a:path w="16076" h="2680" fill="none" extrusionOk="0">
                  <a:moveTo>
                    <a:pt x="16075" y="2679"/>
                  </a:moveTo>
                  <a:lnTo>
                    <a:pt x="16075" y="0"/>
                  </a:lnTo>
                  <a:lnTo>
                    <a:pt x="1" y="0"/>
                  </a:lnTo>
                  <a:lnTo>
                    <a:pt x="1" y="267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662"/>
            <p:cNvSpPr/>
            <p:nvPr/>
          </p:nvSpPr>
          <p:spPr>
            <a:xfrm>
              <a:off x="6024450"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663"/>
            <p:cNvSpPr/>
            <p:nvPr/>
          </p:nvSpPr>
          <p:spPr>
            <a:xfrm>
              <a:off x="6280175"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664"/>
            <p:cNvSpPr/>
            <p:nvPr/>
          </p:nvSpPr>
          <p:spPr>
            <a:xfrm>
              <a:off x="5973900" y="667375"/>
              <a:ext cx="401900" cy="31675"/>
            </a:xfrm>
            <a:custGeom>
              <a:avLst/>
              <a:gdLst/>
              <a:ahLst/>
              <a:cxnLst/>
              <a:rect l="0" t="0" r="0" b="0"/>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665"/>
            <p:cNvSpPr/>
            <p:nvPr/>
          </p:nvSpPr>
          <p:spPr>
            <a:xfrm>
              <a:off x="6302700"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666"/>
            <p:cNvSpPr/>
            <p:nvPr/>
          </p:nvSpPr>
          <p:spPr>
            <a:xfrm>
              <a:off x="6046975"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667"/>
            <p:cNvSpPr/>
            <p:nvPr/>
          </p:nvSpPr>
          <p:spPr>
            <a:xfrm>
              <a:off x="5973900" y="407375"/>
              <a:ext cx="401900" cy="272200"/>
            </a:xfrm>
            <a:custGeom>
              <a:avLst/>
              <a:gdLst/>
              <a:ahLst/>
              <a:cxnLst/>
              <a:rect l="0" t="0" r="0" b="0"/>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668"/>
            <p:cNvSpPr/>
            <p:nvPr/>
          </p:nvSpPr>
          <p:spPr>
            <a:xfrm>
              <a:off x="6024450" y="456100"/>
              <a:ext cx="300800" cy="175375"/>
            </a:xfrm>
            <a:custGeom>
              <a:avLst/>
              <a:gdLst/>
              <a:ahLst/>
              <a:cxnLst/>
              <a:rect l="0" t="0" r="0" b="0"/>
              <a:pathLst>
                <a:path w="12032" h="7015" fill="none" extrusionOk="0">
                  <a:moveTo>
                    <a:pt x="0" y="0"/>
                  </a:moveTo>
                  <a:lnTo>
                    <a:pt x="12032" y="0"/>
                  </a:lnTo>
                  <a:lnTo>
                    <a:pt x="12032" y="7014"/>
                  </a:lnTo>
                  <a:lnTo>
                    <a:pt x="0" y="7014"/>
                  </a:lnTo>
                  <a:lnTo>
                    <a:pt x="0"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669"/>
            <p:cNvSpPr/>
            <p:nvPr/>
          </p:nvSpPr>
          <p:spPr>
            <a:xfrm>
              <a:off x="6024450" y="573000"/>
              <a:ext cx="300800" cy="25"/>
            </a:xfrm>
            <a:custGeom>
              <a:avLst/>
              <a:gdLst/>
              <a:ahLst/>
              <a:cxnLst/>
              <a:rect l="0" t="0" r="0" b="0"/>
              <a:pathLst>
                <a:path w="12032" h="1" fill="none" extrusionOk="0">
                  <a:moveTo>
                    <a:pt x="0" y="0"/>
                  </a:moveTo>
                  <a:lnTo>
                    <a:pt x="12032"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670"/>
            <p:cNvSpPr/>
            <p:nvPr/>
          </p:nvSpPr>
          <p:spPr>
            <a:xfrm>
              <a:off x="6024450" y="514550"/>
              <a:ext cx="300800" cy="25"/>
            </a:xfrm>
            <a:custGeom>
              <a:avLst/>
              <a:gdLst/>
              <a:ahLst/>
              <a:cxnLst/>
              <a:rect l="0" t="0" r="0" b="0"/>
              <a:pathLst>
                <a:path w="12032" h="1" fill="none" extrusionOk="0">
                  <a:moveTo>
                    <a:pt x="0" y="0"/>
                  </a:moveTo>
                  <a:lnTo>
                    <a:pt x="12032"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671"/>
            <p:cNvSpPr/>
            <p:nvPr/>
          </p:nvSpPr>
          <p:spPr>
            <a:xfrm>
              <a:off x="6264950" y="456100"/>
              <a:ext cx="25" cy="175375"/>
            </a:xfrm>
            <a:custGeom>
              <a:avLst/>
              <a:gdLst/>
              <a:ahLst/>
              <a:cxnLst/>
              <a:rect l="0" t="0" r="0" b="0"/>
              <a:pathLst>
                <a:path w="1" h="7015" fill="none" extrusionOk="0">
                  <a:moveTo>
                    <a:pt x="1" y="0"/>
                  </a:moveTo>
                  <a:lnTo>
                    <a:pt x="1" y="701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672"/>
            <p:cNvSpPr/>
            <p:nvPr/>
          </p:nvSpPr>
          <p:spPr>
            <a:xfrm>
              <a:off x="6204675" y="456100"/>
              <a:ext cx="25" cy="175375"/>
            </a:xfrm>
            <a:custGeom>
              <a:avLst/>
              <a:gdLst/>
              <a:ahLst/>
              <a:cxnLst/>
              <a:rect l="0" t="0" r="0" b="0"/>
              <a:pathLst>
                <a:path w="1" h="7015" fill="none" extrusionOk="0">
                  <a:moveTo>
                    <a:pt x="0" y="0"/>
                  </a:moveTo>
                  <a:lnTo>
                    <a:pt x="0" y="701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673"/>
            <p:cNvSpPr/>
            <p:nvPr/>
          </p:nvSpPr>
          <p:spPr>
            <a:xfrm>
              <a:off x="6145000" y="456100"/>
              <a:ext cx="25" cy="175375"/>
            </a:xfrm>
            <a:custGeom>
              <a:avLst/>
              <a:gdLst/>
              <a:ahLst/>
              <a:cxnLst/>
              <a:rect l="0" t="0" r="0" b="0"/>
              <a:pathLst>
                <a:path w="1" h="7015" fill="none" extrusionOk="0">
                  <a:moveTo>
                    <a:pt x="1" y="0"/>
                  </a:moveTo>
                  <a:lnTo>
                    <a:pt x="1" y="701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674"/>
            <p:cNvSpPr/>
            <p:nvPr/>
          </p:nvSpPr>
          <p:spPr>
            <a:xfrm>
              <a:off x="6084725" y="456100"/>
              <a:ext cx="25" cy="175375"/>
            </a:xfrm>
            <a:custGeom>
              <a:avLst/>
              <a:gdLst/>
              <a:ahLst/>
              <a:cxnLst/>
              <a:rect l="0" t="0" r="0" b="0"/>
              <a:pathLst>
                <a:path w="1" h="7015" fill="none" extrusionOk="0">
                  <a:moveTo>
                    <a:pt x="1" y="0"/>
                  </a:moveTo>
                  <a:lnTo>
                    <a:pt x="1" y="701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1" name="Shape 554"/>
          <p:cNvSpPr/>
          <p:nvPr/>
        </p:nvSpPr>
        <p:spPr>
          <a:xfrm>
            <a:off x="7093789" y="1965859"/>
            <a:ext cx="531962" cy="504429"/>
          </a:xfrm>
          <a:custGeom>
            <a:avLst/>
            <a:gdLst/>
            <a:ahLst/>
            <a:cxnLst/>
            <a:rect l="0" t="0" r="0" b="0"/>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TextBox 31"/>
          <p:cNvSpPr txBox="1"/>
          <p:nvPr/>
        </p:nvSpPr>
        <p:spPr>
          <a:xfrm>
            <a:off x="2822866" y="256651"/>
            <a:ext cx="3581400" cy="646331"/>
          </a:xfrm>
          <a:prstGeom prst="rect">
            <a:avLst/>
          </a:prstGeom>
          <a:noFill/>
        </p:spPr>
        <p:txBody>
          <a:bodyPr wrap="square" rtlCol="0">
            <a:spAutoFit/>
          </a:bodyPr>
          <a:lstStyle/>
          <a:p>
            <a:pPr algn="ctr"/>
            <a:endParaRPr lang="en-US" sz="1800" b="1" dirty="0">
              <a:solidFill>
                <a:schemeClr val="bg1"/>
              </a:solidFill>
              <a:latin typeface="+mj-lt"/>
            </a:endParaRPr>
          </a:p>
          <a:p>
            <a:pPr algn="ctr"/>
            <a:r>
              <a:rPr lang="en-US" sz="1800" b="1" dirty="0">
                <a:solidFill>
                  <a:schemeClr val="bg1"/>
                </a:solidFill>
                <a:latin typeface="+mj-lt"/>
              </a:rPr>
              <a:t>Absence Policies</a:t>
            </a:r>
          </a:p>
        </p:txBody>
      </p:sp>
    </p:spTree>
    <p:extLst>
      <p:ext uri="{BB962C8B-B14F-4D97-AF65-F5344CB8AC3E}">
        <p14:creationId xmlns:p14="http://schemas.microsoft.com/office/powerpoint/2010/main" val="3895846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89F9553-C816-6842-8939-EE75ECF7EB2B}" type="slidenum">
              <a:rPr lang="en-US" smtClean="0"/>
              <a:pPr/>
              <a:t>29</a:t>
            </a:fld>
            <a:endParaRPr lang="en-US" dirty="0"/>
          </a:p>
        </p:txBody>
      </p:sp>
      <p:sp>
        <p:nvSpPr>
          <p:cNvPr id="5" name="Title 4"/>
          <p:cNvSpPr>
            <a:spLocks noGrp="1"/>
          </p:cNvSpPr>
          <p:nvPr>
            <p:ph type="title"/>
          </p:nvPr>
        </p:nvSpPr>
        <p:spPr/>
        <p:txBody>
          <a:bodyPr/>
          <a:lstStyle/>
          <a:p>
            <a:pPr lvl="0">
              <a:spcBef>
                <a:spcPts val="0"/>
              </a:spcBef>
            </a:pPr>
            <a:r>
              <a:rPr lang="en" b="1" dirty="0">
                <a:latin typeface="+mj-lt"/>
              </a:rPr>
              <a:t>Confidentiality/HIPPA</a:t>
            </a:r>
            <a:endParaRPr lang="en-US" b="1" dirty="0">
              <a:latin typeface="+mj-lt"/>
            </a:endParaRPr>
          </a:p>
        </p:txBody>
      </p:sp>
    </p:spTree>
    <p:extLst>
      <p:ext uri="{BB962C8B-B14F-4D97-AF65-F5344CB8AC3E}">
        <p14:creationId xmlns:p14="http://schemas.microsoft.com/office/powerpoint/2010/main" val="68063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5FCA9F-08FB-4462-8A34-FBB6D383A1E0}"/>
              </a:ext>
            </a:extLst>
          </p:cNvPr>
          <p:cNvSpPr>
            <a:spLocks noGrp="1"/>
          </p:cNvSpPr>
          <p:nvPr>
            <p:ph type="sldNum" sz="quarter" idx="4"/>
          </p:nvPr>
        </p:nvSpPr>
        <p:spPr/>
        <p:txBody>
          <a:bodyPr/>
          <a:lstStyle/>
          <a:p>
            <a:fld id="{489F9553-C816-6842-8939-EE75ECF7EB2B}" type="slidenum">
              <a:rPr lang="en-US" smtClean="0"/>
              <a:pPr/>
              <a:t>3</a:t>
            </a:fld>
            <a:endParaRPr lang="en-US" dirty="0"/>
          </a:p>
        </p:txBody>
      </p:sp>
      <p:sp>
        <p:nvSpPr>
          <p:cNvPr id="3" name="Title 2">
            <a:extLst>
              <a:ext uri="{FF2B5EF4-FFF2-40B4-BE49-F238E27FC236}">
                <a16:creationId xmlns:a16="http://schemas.microsoft.com/office/drawing/2014/main" id="{D17C43D0-D9E9-4CED-BFCE-823AA9588F9B}"/>
              </a:ext>
            </a:extLst>
          </p:cNvPr>
          <p:cNvSpPr>
            <a:spLocks noGrp="1"/>
          </p:cNvSpPr>
          <p:nvPr>
            <p:ph type="title"/>
          </p:nvPr>
        </p:nvSpPr>
        <p:spPr/>
        <p:txBody>
          <a:bodyPr>
            <a:normAutofit/>
          </a:bodyPr>
          <a:lstStyle/>
          <a:p>
            <a:r>
              <a:rPr lang="en-US" sz="4000" dirty="0">
                <a:latin typeface="Aparajita" panose="02020603050405020304" pitchFamily="18" charset="0"/>
                <a:cs typeface="Aparajita" panose="02020603050405020304" pitchFamily="18" charset="0"/>
              </a:rPr>
              <a:t>How do you live our mission in your volunteer role? </a:t>
            </a:r>
          </a:p>
        </p:txBody>
      </p:sp>
      <p:pic>
        <p:nvPicPr>
          <p:cNvPr id="5" name="Picture 4" descr="A picture containing text, clipart&#10;&#10;Description automatically generated">
            <a:extLst>
              <a:ext uri="{FF2B5EF4-FFF2-40B4-BE49-F238E27FC236}">
                <a16:creationId xmlns:a16="http://schemas.microsoft.com/office/drawing/2014/main" id="{359EBF04-0C8E-487C-B368-DE880E6820F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6192" y="1963025"/>
            <a:ext cx="6130848" cy="2596048"/>
          </a:xfrm>
          <a:prstGeom prst="rect">
            <a:avLst/>
          </a:prstGeom>
        </p:spPr>
      </p:pic>
      <p:sp>
        <p:nvSpPr>
          <p:cNvPr id="7" name="TextBox 6">
            <a:extLst>
              <a:ext uri="{FF2B5EF4-FFF2-40B4-BE49-F238E27FC236}">
                <a16:creationId xmlns:a16="http://schemas.microsoft.com/office/drawing/2014/main" id="{EB2C3F68-7E9D-4957-98A6-5C3167321F6A}"/>
              </a:ext>
            </a:extLst>
          </p:cNvPr>
          <p:cNvSpPr txBox="1"/>
          <p:nvPr/>
        </p:nvSpPr>
        <p:spPr>
          <a:xfrm>
            <a:off x="3726510" y="5514392"/>
            <a:ext cx="4783008" cy="702115"/>
          </a:xfrm>
          <a:prstGeom prst="rect">
            <a:avLst/>
          </a:prstGeom>
          <a:noFill/>
        </p:spPr>
        <p:txBody>
          <a:bodyPr wrap="square" rtlCol="0">
            <a:spAutoFit/>
          </a:bodyPr>
          <a:lstStyle/>
          <a:p>
            <a:pPr>
              <a:lnSpc>
                <a:spcPts val="2100"/>
              </a:lnSpc>
              <a:spcAft>
                <a:spcPts val="600"/>
              </a:spcAft>
            </a:pPr>
            <a:r>
              <a:rPr lang="en-US" sz="3600" dirty="0">
                <a:solidFill>
                  <a:schemeClr val="bg1"/>
                </a:solidFill>
                <a:latin typeface="Aparajita" panose="02020603050405020304" pitchFamily="18" charset="0"/>
                <a:cs typeface="Aparajita" panose="02020603050405020304" pitchFamily="18" charset="0"/>
              </a:rPr>
              <a:t>By moving with intention and applying our “Core Values”.</a:t>
            </a:r>
          </a:p>
        </p:txBody>
      </p:sp>
    </p:spTree>
    <p:extLst>
      <p:ext uri="{BB962C8B-B14F-4D97-AF65-F5344CB8AC3E}">
        <p14:creationId xmlns:p14="http://schemas.microsoft.com/office/powerpoint/2010/main" val="3495190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sz="1800" b="1" dirty="0">
                <a:solidFill>
                  <a:schemeClr val="bg1"/>
                </a:solidFill>
                <a:latin typeface="+mj-lt"/>
              </a:rPr>
            </a:br>
            <a:r>
              <a:rPr lang="en-US" sz="1800" b="1" dirty="0">
                <a:solidFill>
                  <a:schemeClr val="bg1"/>
                </a:solidFill>
                <a:latin typeface="+mj-lt"/>
              </a:rPr>
              <a:t>Confidentiality/HIPPA Policies</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30</a:t>
            </a:fld>
            <a:endParaRPr lang="en"/>
          </a:p>
        </p:txBody>
      </p:sp>
      <p:sp>
        <p:nvSpPr>
          <p:cNvPr id="10" name="Shape 494"/>
          <p:cNvSpPr/>
          <p:nvPr/>
        </p:nvSpPr>
        <p:spPr>
          <a:xfrm>
            <a:off x="3962401" y="3429000"/>
            <a:ext cx="687237" cy="887285"/>
          </a:xfrm>
          <a:custGeom>
            <a:avLst/>
            <a:gdLst/>
            <a:ahLst/>
            <a:cxnLst/>
            <a:rect l="0" t="0" r="0" b="0"/>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lgn="ctr">
              <a:spcBef>
                <a:spcPts val="0"/>
              </a:spcBef>
              <a:buNone/>
            </a:pPr>
            <a:endParaRPr dirty="0"/>
          </a:p>
        </p:txBody>
      </p:sp>
      <p:sp>
        <p:nvSpPr>
          <p:cNvPr id="11" name="TextBox 10"/>
          <p:cNvSpPr txBox="1"/>
          <p:nvPr/>
        </p:nvSpPr>
        <p:spPr>
          <a:xfrm>
            <a:off x="3352800" y="4445000"/>
            <a:ext cx="1905000" cy="338554"/>
          </a:xfrm>
          <a:prstGeom prst="rect">
            <a:avLst/>
          </a:prstGeom>
          <a:noFill/>
        </p:spPr>
        <p:txBody>
          <a:bodyPr wrap="square" rtlCol="0">
            <a:spAutoFit/>
          </a:bodyPr>
          <a:lstStyle/>
          <a:p>
            <a:pPr algn="ctr"/>
            <a:r>
              <a:rPr lang="en-US" sz="1600" dirty="0">
                <a:solidFill>
                  <a:schemeClr val="bg1"/>
                </a:solidFill>
                <a:latin typeface="Libre Baskerville" panose="020B0604020202020204" charset="0"/>
              </a:rPr>
              <a:t>Confidentiality</a:t>
            </a:r>
          </a:p>
        </p:txBody>
      </p:sp>
      <p:sp>
        <p:nvSpPr>
          <p:cNvPr id="12" name="TextBox 11"/>
          <p:cNvSpPr txBox="1"/>
          <p:nvPr/>
        </p:nvSpPr>
        <p:spPr>
          <a:xfrm>
            <a:off x="838200" y="2272483"/>
            <a:ext cx="2133600" cy="978729"/>
          </a:xfrm>
          <a:prstGeom prst="rect">
            <a:avLst/>
          </a:prstGeom>
          <a:noFill/>
        </p:spPr>
        <p:txBody>
          <a:bodyPr wrap="square" rtlCol="0">
            <a:spAutoFit/>
          </a:bodyPr>
          <a:lstStyle/>
          <a:p>
            <a:pPr algn="ctr" eaLnBrk="1" hangingPunct="1">
              <a:lnSpc>
                <a:spcPct val="90000"/>
              </a:lnSpc>
              <a:buClr>
                <a:srgbClr val="811932"/>
              </a:buClr>
              <a:defRPr/>
            </a:pPr>
            <a:r>
              <a:rPr lang="en-US" sz="1600" dirty="0">
                <a:solidFill>
                  <a:schemeClr val="bg1"/>
                </a:solidFill>
                <a:latin typeface="Libre Baskerville" panose="020B0604020202020204" charset="0"/>
              </a:rPr>
              <a:t>Treat all personal information that patients tell you as confidential.</a:t>
            </a:r>
          </a:p>
        </p:txBody>
      </p:sp>
      <p:sp>
        <p:nvSpPr>
          <p:cNvPr id="13" name="TextBox 12"/>
          <p:cNvSpPr txBox="1"/>
          <p:nvPr/>
        </p:nvSpPr>
        <p:spPr>
          <a:xfrm>
            <a:off x="5638800" y="2064861"/>
            <a:ext cx="2971800" cy="1600438"/>
          </a:xfrm>
          <a:prstGeom prst="rect">
            <a:avLst/>
          </a:prstGeom>
          <a:noFill/>
        </p:spPr>
        <p:txBody>
          <a:bodyPr wrap="square" rtlCol="0">
            <a:spAutoFit/>
          </a:bodyPr>
          <a:lstStyle/>
          <a:p>
            <a:pPr algn="ctr"/>
            <a:r>
              <a:rPr lang="en-US" sz="1600" dirty="0">
                <a:solidFill>
                  <a:schemeClr val="bg1"/>
                </a:solidFill>
                <a:latin typeface="Libre Baskerville" panose="020B0604020202020204" charset="0"/>
              </a:rPr>
              <a:t>Verbal discussions relating to specific patients, patient care and/or location must be held in a manner that protects the patient’s confidentiality.</a:t>
            </a:r>
          </a:p>
          <a:p>
            <a:endParaRPr lang="en-US" dirty="0"/>
          </a:p>
        </p:txBody>
      </p:sp>
      <p:sp>
        <p:nvSpPr>
          <p:cNvPr id="14" name="TextBox 13"/>
          <p:cNvSpPr txBox="1"/>
          <p:nvPr/>
        </p:nvSpPr>
        <p:spPr>
          <a:xfrm>
            <a:off x="5501786" y="4916011"/>
            <a:ext cx="3245828" cy="861774"/>
          </a:xfrm>
          <a:prstGeom prst="rect">
            <a:avLst/>
          </a:prstGeom>
          <a:noFill/>
        </p:spPr>
        <p:txBody>
          <a:bodyPr wrap="square" rtlCol="0">
            <a:spAutoFit/>
          </a:bodyPr>
          <a:lstStyle/>
          <a:p>
            <a:pPr algn="ctr"/>
            <a:r>
              <a:rPr lang="en-US" sz="1600" dirty="0">
                <a:solidFill>
                  <a:schemeClr val="bg1"/>
                </a:solidFill>
                <a:latin typeface="Libre Baskerville" panose="020B0604020202020204" charset="0"/>
              </a:rPr>
              <a:t>Never read a patient's medical chart.</a:t>
            </a:r>
          </a:p>
          <a:p>
            <a:endParaRPr lang="en-US" dirty="0"/>
          </a:p>
        </p:txBody>
      </p:sp>
      <p:sp>
        <p:nvSpPr>
          <p:cNvPr id="15" name="TextBox 14"/>
          <p:cNvSpPr txBox="1"/>
          <p:nvPr/>
        </p:nvSpPr>
        <p:spPr>
          <a:xfrm>
            <a:off x="663143" y="4896406"/>
            <a:ext cx="2483714" cy="1107996"/>
          </a:xfrm>
          <a:prstGeom prst="rect">
            <a:avLst/>
          </a:prstGeom>
          <a:noFill/>
        </p:spPr>
        <p:txBody>
          <a:bodyPr wrap="square" rtlCol="0">
            <a:spAutoFit/>
          </a:bodyPr>
          <a:lstStyle/>
          <a:p>
            <a:pPr algn="ctr"/>
            <a:r>
              <a:rPr lang="en-US" sz="1600" dirty="0">
                <a:solidFill>
                  <a:schemeClr val="bg1"/>
                </a:solidFill>
                <a:latin typeface="Libre Baskerville" panose="020B0604020202020204" charset="0"/>
              </a:rPr>
              <a:t>Do not ask about the diagnosis or facts of a case.</a:t>
            </a:r>
          </a:p>
          <a:p>
            <a:endParaRPr lang="en-US" dirty="0"/>
          </a:p>
        </p:txBody>
      </p:sp>
    </p:spTree>
    <p:extLst>
      <p:ext uri="{BB962C8B-B14F-4D97-AF65-F5344CB8AC3E}">
        <p14:creationId xmlns:p14="http://schemas.microsoft.com/office/powerpoint/2010/main" val="4236170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89F9553-C816-6842-8939-EE75ECF7EB2B}" type="slidenum">
              <a:rPr lang="en-US" smtClean="0"/>
              <a:pPr/>
              <a:t>31</a:t>
            </a:fld>
            <a:endParaRPr lang="en-US" dirty="0"/>
          </a:p>
        </p:txBody>
      </p:sp>
      <p:sp>
        <p:nvSpPr>
          <p:cNvPr id="5" name="Title 4"/>
          <p:cNvSpPr>
            <a:spLocks noGrp="1"/>
          </p:cNvSpPr>
          <p:nvPr>
            <p:ph type="title"/>
          </p:nvPr>
        </p:nvSpPr>
        <p:spPr/>
        <p:txBody>
          <a:bodyPr>
            <a:normAutofit fontScale="90000"/>
          </a:bodyPr>
          <a:lstStyle/>
          <a:p>
            <a:pPr lvl="0">
              <a:spcBef>
                <a:spcPts val="0"/>
              </a:spcBef>
            </a:pPr>
            <a:r>
              <a:rPr lang="en" b="1" dirty="0">
                <a:latin typeface="+mj-lt"/>
              </a:rPr>
              <a:t>Hospital Emergency Codes</a:t>
            </a:r>
            <a:br>
              <a:rPr lang="en" b="1" dirty="0">
                <a:latin typeface="+mj-lt"/>
              </a:rPr>
            </a:br>
            <a:r>
              <a:rPr lang="en" sz="2700" b="1" i="1" dirty="0">
                <a:latin typeface="+mj-lt"/>
              </a:rPr>
              <a:t>are changing to overhead announcements Effective </a:t>
            </a:r>
            <a:br>
              <a:rPr lang="en" sz="2700" b="1" i="1" dirty="0">
                <a:latin typeface="+mj-lt"/>
              </a:rPr>
            </a:br>
            <a:r>
              <a:rPr lang="en" sz="2700" b="1" i="1" dirty="0">
                <a:latin typeface="+mj-lt"/>
              </a:rPr>
              <a:t>July 1, 2018</a:t>
            </a:r>
            <a:br>
              <a:rPr lang="en" sz="2700" b="1" i="1" dirty="0">
                <a:latin typeface="+mj-lt"/>
              </a:rPr>
            </a:br>
            <a:endParaRPr lang="en-US" sz="2700" b="1" i="1" dirty="0">
              <a:latin typeface="+mj-lt"/>
            </a:endParaRPr>
          </a:p>
        </p:txBody>
      </p:sp>
    </p:spTree>
    <p:extLst>
      <p:ext uri="{BB962C8B-B14F-4D97-AF65-F5344CB8AC3E}">
        <p14:creationId xmlns:p14="http://schemas.microsoft.com/office/powerpoint/2010/main" val="536405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013325" y="0"/>
            <a:ext cx="7117200" cy="949600"/>
          </a:xfrm>
          <a:prstGeom prst="rect">
            <a:avLst/>
          </a:prstGeom>
        </p:spPr>
        <p:txBody>
          <a:bodyPr lIns="91425" tIns="91425" rIns="91425" bIns="91425" anchor="ctr" anchorCtr="0">
            <a:noAutofit/>
          </a:bodyPr>
          <a:lstStyle/>
          <a:p>
            <a:pPr lvl="0" algn="ctr" rtl="0">
              <a:spcBef>
                <a:spcPts val="0"/>
              </a:spcBef>
              <a:buNone/>
            </a:pPr>
            <a:br>
              <a:rPr lang="en" sz="1800" b="1" dirty="0">
                <a:solidFill>
                  <a:schemeClr val="bg1"/>
                </a:solidFill>
                <a:latin typeface="+mj-lt"/>
              </a:rPr>
            </a:br>
            <a:r>
              <a:rPr lang="en" sz="1800" b="1" dirty="0">
                <a:solidFill>
                  <a:schemeClr val="bg1"/>
                </a:solidFill>
                <a:latin typeface="+mj-lt"/>
              </a:rPr>
              <a:t>Emergency Codes ARE Plain Language Alerts</a:t>
            </a:r>
          </a:p>
        </p:txBody>
      </p:sp>
      <p:sp>
        <p:nvSpPr>
          <p:cNvPr id="238" name="Shape 238"/>
          <p:cNvSpPr txBox="1">
            <a:spLocks noGrp="1"/>
          </p:cNvSpPr>
          <p:nvPr>
            <p:ph type="body" idx="1"/>
          </p:nvPr>
        </p:nvSpPr>
        <p:spPr>
          <a:xfrm>
            <a:off x="457200" y="2059600"/>
            <a:ext cx="2631900" cy="2038800"/>
          </a:xfrm>
          <a:prstGeom prst="rect">
            <a:avLst/>
          </a:prstGeom>
        </p:spPr>
        <p:txBody>
          <a:bodyPr lIns="91425" tIns="91425" rIns="91425" bIns="91425" anchor="t" anchorCtr="0">
            <a:noAutofit/>
          </a:bodyPr>
          <a:lstStyle/>
          <a:p>
            <a:pPr lvl="0" algn="ctr" rtl="0">
              <a:spcBef>
                <a:spcPts val="0"/>
              </a:spcBef>
              <a:buNone/>
            </a:pPr>
            <a:r>
              <a:rPr lang="en" sz="1800" b="1" dirty="0">
                <a:solidFill>
                  <a:srgbClr val="FFFF00"/>
                </a:solidFill>
              </a:rPr>
              <a:t>Yellow</a:t>
            </a:r>
          </a:p>
          <a:p>
            <a:pPr lvl="0" algn="ctr">
              <a:buNone/>
            </a:pPr>
            <a:r>
              <a:rPr lang="en-US" sz="1400" dirty="0">
                <a:solidFill>
                  <a:schemeClr val="bg1"/>
                </a:solidFill>
              </a:rPr>
              <a:t>There is an internal or external disaster</a:t>
            </a:r>
          </a:p>
          <a:p>
            <a:pPr lvl="0" algn="ctr">
              <a:buNone/>
            </a:pPr>
            <a:r>
              <a:rPr lang="en-US" b="1" u="sng" dirty="0">
                <a:solidFill>
                  <a:srgbClr val="FFFF00"/>
                </a:solidFill>
              </a:rPr>
              <a:t>Statement:</a:t>
            </a:r>
            <a:r>
              <a:rPr lang="en-US" b="1" dirty="0">
                <a:solidFill>
                  <a:schemeClr val="bg1"/>
                </a:solidFill>
              </a:rPr>
              <a:t> </a:t>
            </a:r>
            <a:r>
              <a:rPr lang="en-US" dirty="0">
                <a:solidFill>
                  <a:schemeClr val="bg1"/>
                </a:solidFill>
              </a:rPr>
              <a:t>We are responding to a disaster.</a:t>
            </a:r>
            <a:endParaRPr lang="en" dirty="0">
              <a:solidFill>
                <a:schemeClr val="bg1"/>
              </a:solidFill>
            </a:endParaRPr>
          </a:p>
        </p:txBody>
      </p:sp>
      <p:sp>
        <p:nvSpPr>
          <p:cNvPr id="240" name="Shape 240"/>
          <p:cNvSpPr txBox="1">
            <a:spLocks noGrp="1"/>
          </p:cNvSpPr>
          <p:nvPr>
            <p:ph type="body" idx="3"/>
          </p:nvPr>
        </p:nvSpPr>
        <p:spPr>
          <a:xfrm>
            <a:off x="5990728" y="2059600"/>
            <a:ext cx="2631899" cy="1471000"/>
          </a:xfrm>
          <a:prstGeom prst="rect">
            <a:avLst/>
          </a:prstGeom>
        </p:spPr>
        <p:txBody>
          <a:bodyPr lIns="91425" tIns="91425" rIns="91425" bIns="91425" anchor="t" anchorCtr="0">
            <a:noAutofit/>
          </a:bodyPr>
          <a:lstStyle/>
          <a:p>
            <a:pPr lvl="0" algn="ctr" rtl="0">
              <a:spcBef>
                <a:spcPts val="0"/>
              </a:spcBef>
              <a:buNone/>
            </a:pPr>
            <a:r>
              <a:rPr lang="en" sz="1800" b="1" dirty="0">
                <a:solidFill>
                  <a:srgbClr val="FF0000"/>
                </a:solidFill>
              </a:rPr>
              <a:t>Red</a:t>
            </a:r>
          </a:p>
          <a:p>
            <a:pPr lvl="0" algn="ctr" rtl="0">
              <a:spcBef>
                <a:spcPts val="0"/>
              </a:spcBef>
              <a:buNone/>
            </a:pPr>
            <a:r>
              <a:rPr lang="en-US" dirty="0">
                <a:solidFill>
                  <a:schemeClr val="bg1"/>
                </a:solidFill>
              </a:rPr>
              <a:t>Fire/Smoke Emergency</a:t>
            </a:r>
          </a:p>
          <a:p>
            <a:pPr lvl="0" algn="ctr" rtl="0">
              <a:spcBef>
                <a:spcPts val="0"/>
              </a:spcBef>
              <a:buNone/>
            </a:pPr>
            <a:r>
              <a:rPr lang="en-US" u="sng" dirty="0">
                <a:solidFill>
                  <a:srgbClr val="FF0000"/>
                </a:solidFill>
              </a:rPr>
              <a:t>Statement: </a:t>
            </a:r>
            <a:r>
              <a:rPr lang="en-US" dirty="0">
                <a:solidFill>
                  <a:schemeClr val="bg1"/>
                </a:solidFill>
              </a:rPr>
              <a:t>There is a fire alarm activation at…..</a:t>
            </a:r>
            <a:endParaRPr dirty="0">
              <a:solidFill>
                <a:srgbClr val="FF0000"/>
              </a:solidFill>
            </a:endParaRPr>
          </a:p>
        </p:txBody>
      </p:sp>
      <p:sp>
        <p:nvSpPr>
          <p:cNvPr id="241" name="Shape 241"/>
          <p:cNvSpPr txBox="1">
            <a:spLocks noGrp="1"/>
          </p:cNvSpPr>
          <p:nvPr>
            <p:ph type="sldNum" idx="12"/>
          </p:nvPr>
        </p:nvSpPr>
        <p:spPr>
          <a:xfrm>
            <a:off x="38388" y="6333200"/>
            <a:ext cx="91056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32</a:t>
            </a:fld>
            <a:endParaRPr lang="en"/>
          </a:p>
        </p:txBody>
      </p:sp>
      <p:sp>
        <p:nvSpPr>
          <p:cNvPr id="242" name="Shape 242"/>
          <p:cNvSpPr/>
          <p:nvPr/>
        </p:nvSpPr>
        <p:spPr>
          <a:xfrm>
            <a:off x="4369200" y="1149807"/>
            <a:ext cx="405600" cy="524800"/>
          </a:xfrm>
          <a:custGeom>
            <a:avLst/>
            <a:gdLst/>
            <a:ahLst/>
            <a:cxnLst/>
            <a:rect l="0" t="0" r="0" b="0"/>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lIns="91425" tIns="45700" rIns="91425" bIns="45700" anchor="t" anchorCtr="0">
            <a:noAutofit/>
          </a:bodyPr>
          <a:lstStyle/>
          <a:p>
            <a:pPr marL="0" marR="0" lvl="0" indent="0" algn="l" rtl="0">
              <a:spcBef>
                <a:spcPts val="0"/>
              </a:spcBef>
              <a:buNone/>
            </a:pPr>
            <a:endParaRPr sz="1800">
              <a:solidFill>
                <a:srgbClr val="5B2CB0"/>
              </a:solidFill>
              <a:latin typeface="Calibri"/>
              <a:ea typeface="Calibri"/>
              <a:cs typeface="Calibri"/>
              <a:sym typeface="Calibri"/>
            </a:endParaRPr>
          </a:p>
        </p:txBody>
      </p:sp>
      <p:sp>
        <p:nvSpPr>
          <p:cNvPr id="245" name="Shape 245"/>
          <p:cNvSpPr txBox="1">
            <a:spLocks noGrp="1"/>
          </p:cNvSpPr>
          <p:nvPr>
            <p:ph type="body" idx="3"/>
          </p:nvPr>
        </p:nvSpPr>
        <p:spPr>
          <a:xfrm>
            <a:off x="5984702" y="3659381"/>
            <a:ext cx="2631899" cy="2038800"/>
          </a:xfrm>
          <a:prstGeom prst="rect">
            <a:avLst/>
          </a:prstGeom>
        </p:spPr>
        <p:txBody>
          <a:bodyPr lIns="91425" tIns="91425" rIns="91425" bIns="91425" anchor="t" anchorCtr="0">
            <a:noAutofit/>
          </a:bodyPr>
          <a:lstStyle/>
          <a:p>
            <a:pPr lvl="0" algn="ctr" rtl="0">
              <a:spcBef>
                <a:spcPts val="0"/>
              </a:spcBef>
              <a:buNone/>
            </a:pPr>
            <a:r>
              <a:rPr lang="en" sz="1800" b="1" dirty="0">
                <a:solidFill>
                  <a:srgbClr val="FF99FF"/>
                </a:solidFill>
              </a:rPr>
              <a:t>Pink/</a:t>
            </a:r>
            <a:r>
              <a:rPr lang="en" sz="1800" b="1" dirty="0">
                <a:solidFill>
                  <a:schemeClr val="accent2"/>
                </a:solidFill>
              </a:rPr>
              <a:t>Amber</a:t>
            </a:r>
            <a:r>
              <a:rPr lang="en" sz="1800" b="1" dirty="0">
                <a:solidFill>
                  <a:srgbClr val="FF99FF"/>
                </a:solidFill>
              </a:rPr>
              <a:t>/</a:t>
            </a:r>
            <a:r>
              <a:rPr lang="en" sz="1800" b="1" dirty="0">
                <a:solidFill>
                  <a:srgbClr val="00FF99"/>
                </a:solidFill>
              </a:rPr>
              <a:t>Teal</a:t>
            </a:r>
          </a:p>
          <a:p>
            <a:pPr lvl="0" algn="ctr" rtl="0">
              <a:spcBef>
                <a:spcPts val="0"/>
              </a:spcBef>
              <a:buNone/>
            </a:pPr>
            <a:r>
              <a:rPr lang="en" dirty="0">
                <a:solidFill>
                  <a:schemeClr val="bg1"/>
                </a:solidFill>
              </a:rPr>
              <a:t>Infant/Child  or PersonMissing or Abducted</a:t>
            </a:r>
          </a:p>
          <a:p>
            <a:pPr lvl="0" algn="ctr" rtl="0">
              <a:spcBef>
                <a:spcPts val="0"/>
              </a:spcBef>
              <a:buNone/>
            </a:pPr>
            <a:r>
              <a:rPr lang="en" b="1" u="sng" dirty="0">
                <a:solidFill>
                  <a:schemeClr val="tx2">
                    <a:lumMod val="40000"/>
                    <a:lumOff val="60000"/>
                  </a:schemeClr>
                </a:solidFill>
              </a:rPr>
              <a:t>Statement: </a:t>
            </a:r>
            <a:r>
              <a:rPr lang="en" sz="1400" b="1" dirty="0">
                <a:solidFill>
                  <a:schemeClr val="bg1"/>
                </a:solidFill>
              </a:rPr>
              <a:t>There is a missing baby described as (age, gender) last seen wearing…..or person …</a:t>
            </a:r>
            <a:endParaRPr lang="en" sz="1400" b="1" u="sng" dirty="0">
              <a:solidFill>
                <a:schemeClr val="bg1"/>
              </a:solidFill>
            </a:endParaRPr>
          </a:p>
          <a:p>
            <a:pPr lvl="0" rtl="0">
              <a:spcBef>
                <a:spcPts val="0"/>
              </a:spcBef>
              <a:buNone/>
            </a:pPr>
            <a:endParaRPr sz="1200" dirty="0"/>
          </a:p>
        </p:txBody>
      </p:sp>
      <p:sp>
        <p:nvSpPr>
          <p:cNvPr id="12" name="Shape 238"/>
          <p:cNvSpPr txBox="1">
            <a:spLocks noGrp="1"/>
          </p:cNvSpPr>
          <p:nvPr>
            <p:ph type="body" idx="1"/>
          </p:nvPr>
        </p:nvSpPr>
        <p:spPr>
          <a:xfrm>
            <a:off x="457200" y="3835400"/>
            <a:ext cx="2631900" cy="2038800"/>
          </a:xfrm>
          <a:prstGeom prst="rect">
            <a:avLst/>
          </a:prstGeom>
        </p:spPr>
        <p:txBody>
          <a:bodyPr lIns="91425" tIns="91425" rIns="91425" bIns="91425" anchor="t" anchorCtr="0">
            <a:noAutofit/>
          </a:bodyPr>
          <a:lstStyle/>
          <a:p>
            <a:pPr lvl="0" algn="ctr" rtl="0">
              <a:spcBef>
                <a:spcPts val="0"/>
              </a:spcBef>
              <a:buNone/>
            </a:pPr>
            <a:r>
              <a:rPr lang="en" sz="1800" b="1" dirty="0">
                <a:solidFill>
                  <a:srgbClr val="92D050"/>
                </a:solidFill>
              </a:rPr>
              <a:t>Green</a:t>
            </a:r>
          </a:p>
          <a:p>
            <a:pPr lvl="0" algn="ctr" rtl="0">
              <a:spcBef>
                <a:spcPts val="0"/>
              </a:spcBef>
              <a:buNone/>
            </a:pPr>
            <a:r>
              <a:rPr lang="en" sz="1400" dirty="0">
                <a:solidFill>
                  <a:schemeClr val="bg1"/>
                </a:solidFill>
              </a:rPr>
              <a:t>Medical Emergency (not in cardiac/ respiratory arrest)</a:t>
            </a:r>
          </a:p>
          <a:p>
            <a:pPr lvl="0" algn="ctr" rtl="0">
              <a:spcBef>
                <a:spcPts val="0"/>
              </a:spcBef>
              <a:buNone/>
            </a:pPr>
            <a:r>
              <a:rPr lang="en" b="1" u="sng" dirty="0">
                <a:solidFill>
                  <a:srgbClr val="92D050"/>
                </a:solidFill>
              </a:rPr>
              <a:t>Statement:</a:t>
            </a:r>
            <a:r>
              <a:rPr lang="en" b="1" dirty="0">
                <a:solidFill>
                  <a:schemeClr val="bg1"/>
                </a:solidFill>
              </a:rPr>
              <a:t> </a:t>
            </a:r>
            <a:r>
              <a:rPr lang="en" dirty="0">
                <a:solidFill>
                  <a:schemeClr val="bg1"/>
                </a:solidFill>
              </a:rPr>
              <a:t>There is a Medical Emergency on floor……</a:t>
            </a:r>
          </a:p>
        </p:txBody>
      </p:sp>
      <p:sp>
        <p:nvSpPr>
          <p:cNvPr id="13" name="Shape 239"/>
          <p:cNvSpPr txBox="1">
            <a:spLocks/>
          </p:cNvSpPr>
          <p:nvPr/>
        </p:nvSpPr>
        <p:spPr>
          <a:xfrm>
            <a:off x="3218320" y="2108200"/>
            <a:ext cx="2631900" cy="1422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Libre Baskerville"/>
              <a:buChar char="▪"/>
              <a:defRPr sz="16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0"/>
              </a:spcBef>
              <a:spcAft>
                <a:spcPts val="0"/>
              </a:spcAft>
              <a:buClr>
                <a:srgbClr val="FFFFFF"/>
              </a:buClr>
              <a:buSzPct val="100000"/>
              <a:buFont typeface="Libre Baskerville"/>
              <a:buChar char="▫"/>
              <a:defRPr sz="16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0"/>
              </a:spcBef>
              <a:spcAft>
                <a:spcPts val="0"/>
              </a:spcAft>
              <a:buClr>
                <a:srgbClr val="FFFFFF"/>
              </a:buClr>
              <a:buSzPct val="100000"/>
              <a:buFont typeface="Libre Baskerville"/>
              <a:buChar char="▫"/>
              <a:defRPr sz="16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0"/>
              </a:spcBef>
              <a:spcAft>
                <a:spcPts val="0"/>
              </a:spcAft>
              <a:buClr>
                <a:srgbClr val="FFFFFF"/>
              </a:buClr>
              <a:buSzPct val="100000"/>
              <a:buFont typeface="Libre Baskerville"/>
              <a:buChar char="▫"/>
              <a:defRPr sz="16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0"/>
              </a:spcBef>
              <a:spcAft>
                <a:spcPts val="0"/>
              </a:spcAft>
              <a:buClr>
                <a:srgbClr val="FFFFFF"/>
              </a:buClr>
              <a:buSzPct val="100000"/>
              <a:buFont typeface="Libre Baskerville"/>
              <a:buChar char="▫"/>
              <a:defRPr sz="16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0"/>
              </a:spcBef>
              <a:spcAft>
                <a:spcPts val="0"/>
              </a:spcAft>
              <a:buClr>
                <a:srgbClr val="FFFFFF"/>
              </a:buClr>
              <a:buSzPct val="100000"/>
              <a:buFont typeface="Libre Baskerville"/>
              <a:buChar char="▫"/>
              <a:defRPr sz="16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0"/>
              </a:spcBef>
              <a:spcAft>
                <a:spcPts val="0"/>
              </a:spcAft>
              <a:buClr>
                <a:srgbClr val="FFFFFF"/>
              </a:buClr>
              <a:buSzPct val="100000"/>
              <a:buFont typeface="Libre Baskerville"/>
              <a:buChar char="▫"/>
              <a:defRPr sz="16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0"/>
              </a:spcBef>
              <a:spcAft>
                <a:spcPts val="0"/>
              </a:spcAft>
              <a:buClr>
                <a:srgbClr val="FFFFFF"/>
              </a:buClr>
              <a:buSzPct val="100000"/>
              <a:buFont typeface="Libre Baskerville"/>
              <a:buChar char="▫"/>
              <a:defRPr sz="16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0"/>
              </a:spcBef>
              <a:spcAft>
                <a:spcPts val="0"/>
              </a:spcAft>
              <a:buClr>
                <a:srgbClr val="FFFFFF"/>
              </a:buClr>
              <a:buSzPct val="100000"/>
              <a:buFont typeface="Libre Baskerville"/>
              <a:buChar char="▫"/>
              <a:defRPr sz="1600" b="0" i="0" u="none" strike="noStrike" cap="none">
                <a:solidFill>
                  <a:srgbClr val="FFFFFF"/>
                </a:solidFill>
                <a:latin typeface="Libre Baskerville"/>
                <a:ea typeface="Libre Baskerville"/>
                <a:cs typeface="Libre Baskerville"/>
                <a:sym typeface="Libre Baskerville"/>
              </a:defRPr>
            </a:lvl9pPr>
          </a:lstStyle>
          <a:p>
            <a:pPr algn="ctr">
              <a:buFont typeface="Libre Baskerville"/>
              <a:buNone/>
            </a:pPr>
            <a:r>
              <a:rPr lang="en" sz="1800" b="1" dirty="0">
                <a:solidFill>
                  <a:srgbClr val="00B0F0"/>
                </a:solidFill>
              </a:rPr>
              <a:t>Blue</a:t>
            </a:r>
          </a:p>
          <a:p>
            <a:pPr algn="ctr">
              <a:buFont typeface="Libre Baskerville"/>
              <a:buNone/>
            </a:pPr>
            <a:r>
              <a:rPr lang="en" dirty="0"/>
              <a:t>Cardiac/Respiratory Arrest</a:t>
            </a:r>
          </a:p>
          <a:p>
            <a:pPr algn="ctr">
              <a:buFont typeface="Libre Baskerville"/>
              <a:buNone/>
            </a:pPr>
            <a:r>
              <a:rPr lang="en" dirty="0">
                <a:solidFill>
                  <a:srgbClr val="00B0F0"/>
                </a:solidFill>
              </a:rPr>
              <a:t>Still called overhead the same .</a:t>
            </a:r>
          </a:p>
        </p:txBody>
      </p:sp>
      <p:sp>
        <p:nvSpPr>
          <p:cNvPr id="15" name="Shape 240"/>
          <p:cNvSpPr txBox="1">
            <a:spLocks noGrp="1"/>
          </p:cNvSpPr>
          <p:nvPr>
            <p:ph type="body" idx="3"/>
          </p:nvPr>
        </p:nvSpPr>
        <p:spPr>
          <a:xfrm>
            <a:off x="3358829" y="3539225"/>
            <a:ext cx="2631899" cy="1441661"/>
          </a:xfrm>
          <a:prstGeom prst="rect">
            <a:avLst/>
          </a:prstGeom>
        </p:spPr>
        <p:txBody>
          <a:bodyPr lIns="91425" tIns="91425" rIns="91425" bIns="91425" anchor="t" anchorCtr="0">
            <a:noAutofit/>
          </a:bodyPr>
          <a:lstStyle/>
          <a:p>
            <a:pPr lvl="0" algn="ctr" rtl="0">
              <a:spcBef>
                <a:spcPts val="0"/>
              </a:spcBef>
              <a:buNone/>
            </a:pPr>
            <a:r>
              <a:rPr lang="en" sz="1800" b="1" dirty="0">
                <a:solidFill>
                  <a:schemeClr val="bg1"/>
                </a:solidFill>
              </a:rPr>
              <a:t>White</a:t>
            </a:r>
          </a:p>
          <a:p>
            <a:pPr lvl="0" algn="ctr" rtl="0">
              <a:spcBef>
                <a:spcPts val="0"/>
              </a:spcBef>
              <a:buNone/>
            </a:pPr>
            <a:r>
              <a:rPr lang="en" dirty="0">
                <a:solidFill>
                  <a:schemeClr val="bg1"/>
                </a:solidFill>
              </a:rPr>
              <a:t>Workplace Violence/Security Needed</a:t>
            </a:r>
          </a:p>
          <a:p>
            <a:pPr algn="ctr"/>
            <a:r>
              <a:rPr lang="en" b="1" u="sng" dirty="0">
                <a:solidFill>
                  <a:schemeClr val="bg1"/>
                </a:solidFill>
              </a:rPr>
              <a:t>Statement </a:t>
            </a:r>
            <a:r>
              <a:rPr lang="en" dirty="0">
                <a:solidFill>
                  <a:schemeClr val="bg1"/>
                </a:solidFill>
              </a:rPr>
              <a:t>:Security assistance is required…..</a:t>
            </a:r>
          </a:p>
          <a:p>
            <a:pPr lvl="0" algn="ctr" rtl="0">
              <a:spcBef>
                <a:spcPts val="0"/>
              </a:spcBef>
              <a:buNone/>
            </a:pPr>
            <a:endParaRPr lang="en" dirty="0">
              <a:solidFill>
                <a:schemeClr val="bg1"/>
              </a:solidFill>
            </a:endParaRPr>
          </a:p>
          <a:p>
            <a:pPr lvl="0" rtl="0">
              <a:spcBef>
                <a:spcPts val="0"/>
              </a:spcBef>
              <a:buNone/>
            </a:pPr>
            <a:endParaRPr sz="1200" dirty="0"/>
          </a:p>
        </p:txBody>
      </p:sp>
      <p:sp>
        <p:nvSpPr>
          <p:cNvPr id="2" name="Text Placeholder 1"/>
          <p:cNvSpPr>
            <a:spLocks noGrp="1"/>
          </p:cNvSpPr>
          <p:nvPr>
            <p:ph type="body" idx="1"/>
          </p:nvPr>
        </p:nvSpPr>
        <p:spPr>
          <a:xfrm>
            <a:off x="336430" y="1674607"/>
            <a:ext cx="2752670" cy="4588193"/>
          </a:xfrm>
        </p:spPr>
        <p:txBody>
          <a:bodyPr/>
          <a:lstStyle/>
          <a:p>
            <a:r>
              <a:rPr lang="en-US" dirty="0"/>
              <a:t>*</a:t>
            </a:r>
          </a:p>
        </p:txBody>
      </p:sp>
    </p:spTree>
    <p:extLst>
      <p:ext uri="{BB962C8B-B14F-4D97-AF65-F5344CB8AC3E}">
        <p14:creationId xmlns:p14="http://schemas.microsoft.com/office/powerpoint/2010/main" val="537850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013325" y="0"/>
            <a:ext cx="7117200" cy="949600"/>
          </a:xfrm>
          <a:prstGeom prst="rect">
            <a:avLst/>
          </a:prstGeom>
        </p:spPr>
        <p:txBody>
          <a:bodyPr lIns="91425" tIns="91425" rIns="91425" bIns="91425" anchor="ctr" anchorCtr="0">
            <a:noAutofit/>
          </a:bodyPr>
          <a:lstStyle/>
          <a:p>
            <a:pPr lvl="0" algn="ctr" rtl="0">
              <a:spcBef>
                <a:spcPts val="0"/>
              </a:spcBef>
              <a:buNone/>
            </a:pPr>
            <a:br>
              <a:rPr lang="en" sz="1800" b="1" dirty="0">
                <a:solidFill>
                  <a:schemeClr val="bg1"/>
                </a:solidFill>
                <a:latin typeface="Libre Baskerville" panose="020B0604020202020204" charset="0"/>
              </a:rPr>
            </a:br>
            <a:r>
              <a:rPr lang="en" sz="1800" b="1" dirty="0">
                <a:solidFill>
                  <a:schemeClr val="bg1"/>
                </a:solidFill>
                <a:latin typeface="Libre Baskerville" panose="020B0604020202020204" charset="0"/>
              </a:rPr>
              <a:t>Other Emergencies Without a Code</a:t>
            </a:r>
          </a:p>
        </p:txBody>
      </p:sp>
      <p:sp>
        <p:nvSpPr>
          <p:cNvPr id="241" name="Shape 241"/>
          <p:cNvSpPr txBox="1">
            <a:spLocks noGrp="1"/>
          </p:cNvSpPr>
          <p:nvPr>
            <p:ph type="sldNum" idx="12"/>
          </p:nvPr>
        </p:nvSpPr>
        <p:spPr>
          <a:xfrm>
            <a:off x="38388" y="6333200"/>
            <a:ext cx="91056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33</a:t>
            </a:fld>
            <a:endParaRPr lang="en"/>
          </a:p>
        </p:txBody>
      </p:sp>
      <p:sp>
        <p:nvSpPr>
          <p:cNvPr id="242" name="Shape 242"/>
          <p:cNvSpPr/>
          <p:nvPr/>
        </p:nvSpPr>
        <p:spPr>
          <a:xfrm>
            <a:off x="4369200" y="1149807"/>
            <a:ext cx="405600" cy="524800"/>
          </a:xfrm>
          <a:custGeom>
            <a:avLst/>
            <a:gdLst/>
            <a:ahLst/>
            <a:cxnLst/>
            <a:rect l="0" t="0" r="0" b="0"/>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lIns="91425" tIns="45700" rIns="91425" bIns="45700" anchor="t" anchorCtr="0">
            <a:noAutofit/>
          </a:bodyPr>
          <a:lstStyle/>
          <a:p>
            <a:pPr marL="0" marR="0" lvl="0" indent="0" algn="l" rtl="0">
              <a:spcBef>
                <a:spcPts val="0"/>
              </a:spcBef>
              <a:buNone/>
            </a:pPr>
            <a:endParaRPr sz="1800">
              <a:solidFill>
                <a:srgbClr val="5B2CB0"/>
              </a:solidFill>
              <a:latin typeface="Calibri"/>
              <a:ea typeface="Calibri"/>
              <a:cs typeface="Calibri"/>
              <a:sym typeface="Calibri"/>
            </a:endParaRPr>
          </a:p>
        </p:txBody>
      </p:sp>
      <p:sp>
        <p:nvSpPr>
          <p:cNvPr id="8" name="TextBox 7"/>
          <p:cNvSpPr txBox="1"/>
          <p:nvPr/>
        </p:nvSpPr>
        <p:spPr>
          <a:xfrm>
            <a:off x="1565846" y="6262208"/>
            <a:ext cx="5867400" cy="369332"/>
          </a:xfrm>
          <a:prstGeom prst="rect">
            <a:avLst/>
          </a:prstGeom>
          <a:noFill/>
        </p:spPr>
        <p:txBody>
          <a:bodyPr wrap="square" rtlCol="0">
            <a:spAutoFit/>
          </a:bodyPr>
          <a:lstStyle/>
          <a:p>
            <a:pPr algn="ctr"/>
            <a:r>
              <a:rPr lang="en-US" dirty="0">
                <a:solidFill>
                  <a:schemeClr val="bg1"/>
                </a:solidFill>
                <a:latin typeface="Libre Baskerville" panose="020B0604020202020204" charset="0"/>
              </a:rPr>
              <a:t>**Note: these emergencies will be announced directly.**</a:t>
            </a:r>
          </a:p>
        </p:txBody>
      </p:sp>
      <p:sp>
        <p:nvSpPr>
          <p:cNvPr id="9" name="TextBox 8"/>
          <p:cNvSpPr txBox="1"/>
          <p:nvPr/>
        </p:nvSpPr>
        <p:spPr>
          <a:xfrm>
            <a:off x="533399" y="2006600"/>
            <a:ext cx="2339197" cy="1754326"/>
          </a:xfrm>
          <a:prstGeom prst="rect">
            <a:avLst/>
          </a:prstGeom>
          <a:noFill/>
        </p:spPr>
        <p:txBody>
          <a:bodyPr wrap="square" rtlCol="0">
            <a:spAutoFit/>
          </a:bodyPr>
          <a:lstStyle/>
          <a:p>
            <a:pPr algn="ctr"/>
            <a:r>
              <a:rPr lang="en-US" sz="1800" b="1" dirty="0">
                <a:solidFill>
                  <a:schemeClr val="bg1">
                    <a:lumMod val="75000"/>
                  </a:schemeClr>
                </a:solidFill>
                <a:latin typeface="Libre Baskerville" panose="020B0604020202020204" charset="0"/>
              </a:rPr>
              <a:t>Tornado Watch/Warning</a:t>
            </a:r>
          </a:p>
          <a:p>
            <a:pPr algn="ctr"/>
            <a:r>
              <a:rPr lang="en-US" b="1" dirty="0">
                <a:solidFill>
                  <a:schemeClr val="tx1">
                    <a:lumMod val="50000"/>
                  </a:schemeClr>
                </a:solidFill>
                <a:latin typeface="Libre Baskerville" panose="020B0604020202020204" charset="0"/>
              </a:rPr>
              <a:t>Code Black</a:t>
            </a:r>
          </a:p>
          <a:p>
            <a:pPr algn="ctr"/>
            <a:r>
              <a:rPr lang="en-US" sz="1800" b="1" u="sng" dirty="0">
                <a:solidFill>
                  <a:schemeClr val="tx1">
                    <a:lumMod val="50000"/>
                  </a:schemeClr>
                </a:solidFill>
                <a:latin typeface="Libre Baskerville" panose="020B0604020202020204" charset="0"/>
              </a:rPr>
              <a:t>Statement:</a:t>
            </a:r>
          </a:p>
          <a:p>
            <a:r>
              <a:rPr lang="en-US" sz="1200" b="1" dirty="0">
                <a:solidFill>
                  <a:schemeClr val="bg1"/>
                </a:solidFill>
                <a:latin typeface="Libre Baskerville" panose="020B0604020202020204" charset="0"/>
              </a:rPr>
              <a:t>There is a tornado/thunderstorm in effect until…..</a:t>
            </a:r>
          </a:p>
        </p:txBody>
      </p:sp>
      <p:sp>
        <p:nvSpPr>
          <p:cNvPr id="11" name="TextBox 10"/>
          <p:cNvSpPr txBox="1"/>
          <p:nvPr/>
        </p:nvSpPr>
        <p:spPr>
          <a:xfrm>
            <a:off x="6248400" y="2006600"/>
            <a:ext cx="2438400" cy="1107996"/>
          </a:xfrm>
          <a:prstGeom prst="rect">
            <a:avLst/>
          </a:prstGeom>
          <a:noFill/>
        </p:spPr>
        <p:txBody>
          <a:bodyPr wrap="square" rtlCol="0">
            <a:spAutoFit/>
          </a:bodyPr>
          <a:lstStyle/>
          <a:p>
            <a:pPr algn="ctr"/>
            <a:r>
              <a:rPr lang="en-US" sz="1800" b="1" dirty="0">
                <a:solidFill>
                  <a:srgbClr val="FFC000"/>
                </a:solidFill>
                <a:latin typeface="Libre Baskerville" panose="020B0604020202020204" charset="0"/>
              </a:rPr>
              <a:t>Bomb Threat</a:t>
            </a:r>
          </a:p>
          <a:p>
            <a:pPr algn="ctr"/>
            <a:r>
              <a:rPr lang="en-US" sz="1600" dirty="0">
                <a:solidFill>
                  <a:schemeClr val="bg1"/>
                </a:solidFill>
              </a:rPr>
              <a:t>Information of an explosive device has been received.</a:t>
            </a:r>
          </a:p>
        </p:txBody>
      </p:sp>
      <p:sp>
        <p:nvSpPr>
          <p:cNvPr id="12" name="TextBox 11"/>
          <p:cNvSpPr txBox="1"/>
          <p:nvPr/>
        </p:nvSpPr>
        <p:spPr>
          <a:xfrm>
            <a:off x="2590800" y="3632201"/>
            <a:ext cx="3886200" cy="1631216"/>
          </a:xfrm>
          <a:prstGeom prst="rect">
            <a:avLst/>
          </a:prstGeom>
          <a:noFill/>
        </p:spPr>
        <p:txBody>
          <a:bodyPr wrap="square" rtlCol="0">
            <a:spAutoFit/>
          </a:bodyPr>
          <a:lstStyle/>
          <a:p>
            <a:pPr algn="ctr"/>
            <a:r>
              <a:rPr lang="en-US" sz="1800" b="1" dirty="0">
                <a:solidFill>
                  <a:schemeClr val="bg2"/>
                </a:solidFill>
                <a:latin typeface="Libre Baskerville" panose="020B0604020202020204" charset="0"/>
              </a:rPr>
              <a:t>Active Shooter</a:t>
            </a:r>
            <a:r>
              <a:rPr lang="en-US" sz="1800" b="1" dirty="0">
                <a:solidFill>
                  <a:schemeClr val="bg1">
                    <a:lumMod val="65000"/>
                  </a:schemeClr>
                </a:solidFill>
                <a:latin typeface="Libre Baskerville" panose="020B0604020202020204" charset="0"/>
              </a:rPr>
              <a:t>/Code Silver</a:t>
            </a:r>
          </a:p>
          <a:p>
            <a:pPr algn="ctr"/>
            <a:r>
              <a:rPr lang="en-US" sz="1800" b="1" dirty="0">
                <a:solidFill>
                  <a:schemeClr val="bg2"/>
                </a:solidFill>
                <a:latin typeface="Libre Baskerville" panose="020B0604020202020204" charset="0"/>
              </a:rPr>
              <a:t>Includes frequent updates</a:t>
            </a:r>
          </a:p>
          <a:p>
            <a:pPr algn="ctr"/>
            <a:r>
              <a:rPr lang="en-US" sz="1600" dirty="0">
                <a:solidFill>
                  <a:schemeClr val="bg1"/>
                </a:solidFill>
                <a:latin typeface="Libre Baskerville" panose="020B0604020202020204" charset="0"/>
              </a:rPr>
              <a:t>There is someone in the hospital with a firearm who is using it to kill, or in an attempt to kill persons within the hospital.</a:t>
            </a:r>
          </a:p>
        </p:txBody>
      </p:sp>
    </p:spTree>
    <p:extLst>
      <p:ext uri="{BB962C8B-B14F-4D97-AF65-F5344CB8AC3E}">
        <p14:creationId xmlns:p14="http://schemas.microsoft.com/office/powerpoint/2010/main" val="4289600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sz="1800" b="1" dirty="0">
                <a:solidFill>
                  <a:schemeClr val="bg1"/>
                </a:solidFill>
                <a:latin typeface="+mj-lt"/>
              </a:rPr>
            </a:br>
            <a:r>
              <a:rPr lang="en-US" sz="1800" b="1" dirty="0">
                <a:solidFill>
                  <a:schemeClr val="bg1"/>
                </a:solidFill>
                <a:latin typeface="+mj-lt"/>
              </a:rPr>
              <a:t>Domestic Violence</a:t>
            </a:r>
          </a:p>
        </p:txBody>
      </p:sp>
      <p:sp>
        <p:nvSpPr>
          <p:cNvPr id="5" name="Text Placeholder 4"/>
          <p:cNvSpPr>
            <a:spLocks noGrp="1"/>
          </p:cNvSpPr>
          <p:nvPr>
            <p:ph type="body" idx="1"/>
          </p:nvPr>
        </p:nvSpPr>
        <p:spPr>
          <a:xfrm>
            <a:off x="457200" y="2059600"/>
            <a:ext cx="3810000" cy="4203200"/>
          </a:xfrm>
        </p:spPr>
        <p:txBody>
          <a:bodyPr/>
          <a:lstStyle/>
          <a:p>
            <a:pPr algn="ctr">
              <a:buNone/>
            </a:pPr>
            <a:r>
              <a:rPr lang="en-US" sz="1800" b="1" dirty="0">
                <a:solidFill>
                  <a:schemeClr val="bg1"/>
                </a:solidFill>
              </a:rPr>
              <a:t>Definition: </a:t>
            </a:r>
          </a:p>
          <a:p>
            <a:pPr algn="ctr">
              <a:buNone/>
            </a:pPr>
            <a:r>
              <a:rPr lang="en-US" sz="1400" dirty="0">
                <a:solidFill>
                  <a:schemeClr val="bg1"/>
                </a:solidFill>
              </a:rPr>
              <a:t>We define domestic violence as a pattern of abusive behavior in any relationship that is used by one partner to gain or maintain power and control over another intimate partner.  Domestic violence can be physical, sexual, emotional, economic, or psychological actions or threats of actions that influence another person. This includes any behaviors that intimidate, manipulate, humiliate, isolate, frighten, terrorize, coerce, threaten, blame, hurt, injure, or wound someone.</a:t>
            </a:r>
          </a:p>
          <a:p>
            <a:pPr>
              <a:buNone/>
            </a:pPr>
            <a:endParaRPr lang="en-US" dirty="0">
              <a:solidFill>
                <a:schemeClr val="bg1"/>
              </a:solidFill>
            </a:endParaRPr>
          </a:p>
        </p:txBody>
      </p:sp>
      <p:sp>
        <p:nvSpPr>
          <p:cNvPr id="7" name="Text Placeholder 6"/>
          <p:cNvSpPr>
            <a:spLocks noGrp="1"/>
          </p:cNvSpPr>
          <p:nvPr>
            <p:ph type="body" idx="3"/>
          </p:nvPr>
        </p:nvSpPr>
        <p:spPr>
          <a:xfrm>
            <a:off x="4876801" y="2059600"/>
            <a:ext cx="3745825" cy="4203200"/>
          </a:xfrm>
        </p:spPr>
        <p:txBody>
          <a:bodyPr/>
          <a:lstStyle/>
          <a:p>
            <a:pPr algn="ctr">
              <a:buNone/>
            </a:pPr>
            <a:r>
              <a:rPr lang="en-US" b="1" dirty="0">
                <a:solidFill>
                  <a:schemeClr val="bg1"/>
                </a:solidFill>
              </a:rPr>
              <a:t>Our Policy:</a:t>
            </a:r>
          </a:p>
          <a:p>
            <a:pPr algn="ctr">
              <a:buNone/>
            </a:pPr>
            <a:r>
              <a:rPr lang="en-US" sz="1400" dirty="0">
                <a:solidFill>
                  <a:schemeClr val="bg1"/>
                </a:solidFill>
              </a:rPr>
              <a:t>If a volunteer learns of a situation that may indicate that a patient is a current victim of domestic violence, bring the information directly to the healthcare provider responsible for the patient.  It will be their responsibility to further assess and refer according to our policy.</a:t>
            </a:r>
          </a:p>
          <a:p>
            <a:pPr>
              <a:buNone/>
            </a:pPr>
            <a:endParaRPr lang="en-US" sz="1400" dirty="0">
              <a:solidFill>
                <a:schemeClr val="bg1"/>
              </a:solidFill>
            </a:endParaRP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34</a:t>
            </a:fld>
            <a:endParaRPr lang="en" dirty="0"/>
          </a:p>
        </p:txBody>
      </p:sp>
    </p:spTree>
    <p:extLst>
      <p:ext uri="{BB962C8B-B14F-4D97-AF65-F5344CB8AC3E}">
        <p14:creationId xmlns:p14="http://schemas.microsoft.com/office/powerpoint/2010/main" val="2537026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89F9553-C816-6842-8939-EE75ECF7EB2B}" type="slidenum">
              <a:rPr lang="en-US" smtClean="0"/>
              <a:pPr/>
              <a:t>35</a:t>
            </a:fld>
            <a:endParaRPr lang="en-US" dirty="0"/>
          </a:p>
        </p:txBody>
      </p:sp>
      <p:sp>
        <p:nvSpPr>
          <p:cNvPr id="5" name="Title 4"/>
          <p:cNvSpPr>
            <a:spLocks noGrp="1"/>
          </p:cNvSpPr>
          <p:nvPr>
            <p:ph type="title"/>
          </p:nvPr>
        </p:nvSpPr>
        <p:spPr/>
        <p:txBody>
          <a:bodyPr/>
          <a:lstStyle/>
          <a:p>
            <a:pPr lvl="0">
              <a:spcBef>
                <a:spcPts val="0"/>
              </a:spcBef>
            </a:pPr>
            <a:r>
              <a:rPr lang="en" b="1" dirty="0">
                <a:latin typeface="+mj-lt"/>
              </a:rPr>
              <a:t>Kiosks &amp; Dress Code</a:t>
            </a:r>
            <a:endParaRPr lang="en-US" b="1" dirty="0">
              <a:latin typeface="+mj-lt"/>
            </a:endParaRPr>
          </a:p>
        </p:txBody>
      </p:sp>
    </p:spTree>
    <p:extLst>
      <p:ext uri="{BB962C8B-B14F-4D97-AF65-F5344CB8AC3E}">
        <p14:creationId xmlns:p14="http://schemas.microsoft.com/office/powerpoint/2010/main" val="2580146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sz="1800" b="1" dirty="0">
                <a:solidFill>
                  <a:schemeClr val="bg1"/>
                </a:solidFill>
                <a:latin typeface="+mj-lt"/>
              </a:rPr>
            </a:br>
            <a:r>
              <a:rPr lang="en-US" sz="1800" b="1" dirty="0">
                <a:solidFill>
                  <a:schemeClr val="bg1"/>
                </a:solidFill>
                <a:latin typeface="+mj-lt"/>
              </a:rPr>
              <a:t>Hospital Kiosks</a:t>
            </a:r>
          </a:p>
        </p:txBody>
      </p:sp>
      <p:sp>
        <p:nvSpPr>
          <p:cNvPr id="3" name="Text Placeholder 2"/>
          <p:cNvSpPr>
            <a:spLocks noGrp="1"/>
          </p:cNvSpPr>
          <p:nvPr>
            <p:ph type="body" idx="1"/>
          </p:nvPr>
        </p:nvSpPr>
        <p:spPr>
          <a:xfrm>
            <a:off x="1013325" y="2011366"/>
            <a:ext cx="7117200" cy="4465633"/>
          </a:xfrm>
        </p:spPr>
        <p:txBody>
          <a:bodyPr/>
          <a:lstStyle/>
          <a:p>
            <a:pPr marL="285750" indent="-285750">
              <a:buClr>
                <a:schemeClr val="accent1"/>
              </a:buClr>
              <a:buFont typeface="Arial" panose="020B0604020202020204" pitchFamily="34" charset="0"/>
              <a:buChar char="•"/>
            </a:pPr>
            <a:r>
              <a:rPr lang="en-US" altLang="en-US" sz="2000" b="1" i="1" dirty="0">
                <a:solidFill>
                  <a:srgbClr val="00B050"/>
                </a:solidFill>
              </a:rPr>
              <a:t>You are required to swipe in and out on the day you volunteer.  </a:t>
            </a:r>
            <a:r>
              <a:rPr lang="en-US" altLang="en-US" sz="1600" dirty="0">
                <a:solidFill>
                  <a:schemeClr val="bg1"/>
                </a:solidFill>
              </a:rPr>
              <a:t>This is necessary for our monthly reports, your awards, and allows you to be covered by our liability insurance.</a:t>
            </a:r>
          </a:p>
          <a:p>
            <a:pPr>
              <a:buNone/>
            </a:pPr>
            <a:endParaRPr lang="en-US" altLang="en-US" sz="1600" dirty="0">
              <a:solidFill>
                <a:schemeClr val="bg1"/>
              </a:solidFill>
            </a:endParaRPr>
          </a:p>
          <a:p>
            <a:pPr marL="285750" indent="-285750">
              <a:buClr>
                <a:schemeClr val="accent1"/>
              </a:buClr>
              <a:buFont typeface="Arial" panose="020B0604020202020204" pitchFamily="34" charset="0"/>
              <a:buChar char="•"/>
            </a:pPr>
            <a:r>
              <a:rPr lang="en-US" altLang="en-US" sz="1800" b="1" i="1" dirty="0">
                <a:solidFill>
                  <a:srgbClr val="00B050"/>
                </a:solidFill>
              </a:rPr>
              <a:t>Volunteer kiosks are located in the following locations:</a:t>
            </a:r>
          </a:p>
          <a:p>
            <a:pPr lvl="3">
              <a:buClr>
                <a:schemeClr val="accent1"/>
              </a:buClr>
            </a:pPr>
            <a:r>
              <a:rPr lang="en-US" altLang="en-US" sz="1600" dirty="0">
                <a:solidFill>
                  <a:schemeClr val="bg1"/>
                </a:solidFill>
              </a:rPr>
              <a:t>SJMH Front Desk, RHB Info Desk, Family Birth Center / Imaging Center hallway, Women’s Health Center 2nd floor Information Desk, SJMH Livingston, SJMH Brighton </a:t>
            </a:r>
          </a:p>
          <a:p>
            <a:pPr lvl="3">
              <a:buNone/>
            </a:pPr>
            <a:endParaRPr lang="en-US" altLang="en-US" sz="1600" dirty="0">
              <a:solidFill>
                <a:schemeClr val="bg1"/>
              </a:solidFill>
            </a:endParaRPr>
          </a:p>
          <a:p>
            <a:pPr marL="285750" indent="-285750">
              <a:buClr>
                <a:schemeClr val="accent1"/>
              </a:buClr>
              <a:buFont typeface="Arial" panose="020B0604020202020204" pitchFamily="34" charset="0"/>
              <a:buChar char="•"/>
            </a:pPr>
            <a:r>
              <a:rPr lang="en-US" altLang="en-US" sz="1600" dirty="0">
                <a:solidFill>
                  <a:schemeClr val="bg1"/>
                </a:solidFill>
              </a:rPr>
              <a:t>Volunteers working in other off-site locations sign in where they work.  Sign-in logs will be faxed on a monthly basis to (734)712-7178.  When you come to volunteer, and your sheet is gone, you will need to start a new one.</a:t>
            </a:r>
          </a:p>
          <a:p>
            <a:endParaRPr lang="en-US" dirty="0">
              <a:solidFill>
                <a:schemeClr val="bg1"/>
              </a:solidFill>
            </a:endParaRP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36</a:t>
            </a:fld>
            <a:endParaRPr lang="en"/>
          </a:p>
        </p:txBody>
      </p:sp>
    </p:spTree>
    <p:extLst>
      <p:ext uri="{BB962C8B-B14F-4D97-AF65-F5344CB8AC3E}">
        <p14:creationId xmlns:p14="http://schemas.microsoft.com/office/powerpoint/2010/main" val="1496060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013325" y="0"/>
            <a:ext cx="7117200" cy="949600"/>
          </a:xfrm>
          <a:prstGeom prst="rect">
            <a:avLst/>
          </a:prstGeom>
        </p:spPr>
        <p:txBody>
          <a:bodyPr lIns="91425" tIns="91425" rIns="91425" bIns="91425" anchor="ctr" anchorCtr="0">
            <a:noAutofit/>
          </a:bodyPr>
          <a:lstStyle/>
          <a:p>
            <a:pPr lvl="0" algn="ctr" rtl="0">
              <a:spcBef>
                <a:spcPts val="0"/>
              </a:spcBef>
              <a:buNone/>
            </a:pPr>
            <a:br>
              <a:rPr lang="en" sz="1800" b="1" dirty="0">
                <a:solidFill>
                  <a:schemeClr val="bg1"/>
                </a:solidFill>
                <a:latin typeface="Libre Baskerville" panose="020B0604020202020204" charset="0"/>
              </a:rPr>
            </a:br>
            <a:r>
              <a:rPr lang="en" sz="4800" b="1" dirty="0">
                <a:solidFill>
                  <a:schemeClr val="bg1"/>
                </a:solidFill>
                <a:latin typeface="Aparajita" panose="02020603050405020304" pitchFamily="18" charset="0"/>
                <a:cs typeface="Aparajita" panose="02020603050405020304" pitchFamily="18" charset="0"/>
              </a:rPr>
              <a:t>Dress Code</a:t>
            </a:r>
          </a:p>
        </p:txBody>
      </p:sp>
      <p:sp>
        <p:nvSpPr>
          <p:cNvPr id="238" name="Shape 238"/>
          <p:cNvSpPr txBox="1">
            <a:spLocks noGrp="1"/>
          </p:cNvSpPr>
          <p:nvPr>
            <p:ph type="body" idx="1"/>
          </p:nvPr>
        </p:nvSpPr>
        <p:spPr>
          <a:xfrm>
            <a:off x="304799" y="2108200"/>
            <a:ext cx="2699657" cy="1700432"/>
          </a:xfrm>
          <a:prstGeom prst="rect">
            <a:avLst/>
          </a:prstGeom>
        </p:spPr>
        <p:txBody>
          <a:bodyPr lIns="91425" tIns="91425" rIns="91425" bIns="91425" anchor="t" anchorCtr="0">
            <a:noAutofit/>
          </a:bodyPr>
          <a:lstStyle/>
          <a:p>
            <a:pPr algn="ctr">
              <a:buNone/>
            </a:pPr>
            <a:r>
              <a:rPr lang="en-US" sz="2400" dirty="0">
                <a:solidFill>
                  <a:schemeClr val="bg1"/>
                </a:solidFill>
                <a:latin typeface="Agency FB" panose="020B0503020202020204" pitchFamily="34" charset="0"/>
              </a:rPr>
              <a:t>Volunteers </a:t>
            </a:r>
            <a:r>
              <a:rPr lang="en-US" sz="2400" b="1" u="sng" dirty="0">
                <a:solidFill>
                  <a:srgbClr val="00B050"/>
                </a:solidFill>
                <a:latin typeface="Agency FB" panose="020B0503020202020204" pitchFamily="34" charset="0"/>
              </a:rPr>
              <a:t>MUST</a:t>
            </a:r>
            <a:r>
              <a:rPr lang="en-US" sz="2400" dirty="0">
                <a:solidFill>
                  <a:srgbClr val="00B050"/>
                </a:solidFill>
                <a:latin typeface="Agency FB" panose="020B0503020202020204" pitchFamily="34" charset="0"/>
              </a:rPr>
              <a:t> </a:t>
            </a:r>
            <a:r>
              <a:rPr lang="en-US" sz="2400" dirty="0">
                <a:solidFill>
                  <a:schemeClr val="bg1"/>
                </a:solidFill>
                <a:latin typeface="Agency FB" panose="020B0503020202020204" pitchFamily="34" charset="0"/>
              </a:rPr>
              <a:t>wear their volunteer jacket and I.D. badge while on duty.</a:t>
            </a:r>
          </a:p>
          <a:p>
            <a:pPr lvl="0" algn="ctr" rtl="0">
              <a:spcBef>
                <a:spcPts val="0"/>
              </a:spcBef>
              <a:buNone/>
            </a:pPr>
            <a:endParaRPr lang="en" sz="1400" dirty="0">
              <a:solidFill>
                <a:schemeClr val="bg1"/>
              </a:solidFill>
            </a:endParaRPr>
          </a:p>
        </p:txBody>
      </p:sp>
      <p:sp>
        <p:nvSpPr>
          <p:cNvPr id="239" name="Shape 239"/>
          <p:cNvSpPr txBox="1">
            <a:spLocks noGrp="1"/>
          </p:cNvSpPr>
          <p:nvPr>
            <p:ph type="body" idx="2"/>
          </p:nvPr>
        </p:nvSpPr>
        <p:spPr>
          <a:xfrm>
            <a:off x="3223962" y="2397967"/>
            <a:ext cx="2631900" cy="1700433"/>
          </a:xfrm>
          <a:prstGeom prst="rect">
            <a:avLst/>
          </a:prstGeom>
        </p:spPr>
        <p:txBody>
          <a:bodyPr lIns="91425" tIns="91425" rIns="91425" bIns="91425" anchor="t" anchorCtr="0">
            <a:noAutofit/>
          </a:bodyPr>
          <a:lstStyle/>
          <a:p>
            <a:pPr algn="ctr" eaLnBrk="1" hangingPunct="1">
              <a:lnSpc>
                <a:spcPct val="90000"/>
              </a:lnSpc>
              <a:buNone/>
              <a:defRPr/>
            </a:pPr>
            <a:r>
              <a:rPr lang="en-US" dirty="0">
                <a:solidFill>
                  <a:schemeClr val="bg1"/>
                </a:solidFill>
              </a:rPr>
              <a:t>.</a:t>
            </a:r>
          </a:p>
          <a:p>
            <a:pPr algn="ctr"/>
            <a:r>
              <a:rPr lang="en-US" sz="2800" dirty="0">
                <a:solidFill>
                  <a:schemeClr val="bg1"/>
                </a:solidFill>
                <a:latin typeface="Agency FB" panose="020B0503020202020204" pitchFamily="34" charset="0"/>
              </a:rPr>
              <a:t>Wear closed-toe shoes with hosiery</a:t>
            </a:r>
            <a:r>
              <a:rPr lang="en-US" sz="1400" dirty="0">
                <a:solidFill>
                  <a:schemeClr val="bg1"/>
                </a:solidFill>
                <a:latin typeface="Agency FB" panose="020B0503020202020204" pitchFamily="34" charset="0"/>
              </a:rPr>
              <a:t>.</a:t>
            </a:r>
          </a:p>
          <a:p>
            <a:pPr lvl="0" algn="ctr" rtl="0">
              <a:spcBef>
                <a:spcPts val="0"/>
              </a:spcBef>
              <a:buNone/>
            </a:pPr>
            <a:endParaRPr lang="en" sz="1400" dirty="0"/>
          </a:p>
        </p:txBody>
      </p:sp>
      <p:sp>
        <p:nvSpPr>
          <p:cNvPr id="240" name="Shape 240"/>
          <p:cNvSpPr txBox="1">
            <a:spLocks noGrp="1"/>
          </p:cNvSpPr>
          <p:nvPr>
            <p:ph type="body" idx="3"/>
          </p:nvPr>
        </p:nvSpPr>
        <p:spPr>
          <a:xfrm>
            <a:off x="5990726" y="2059600"/>
            <a:ext cx="2631899" cy="2038800"/>
          </a:xfrm>
          <a:prstGeom prst="rect">
            <a:avLst/>
          </a:prstGeom>
        </p:spPr>
        <p:txBody>
          <a:bodyPr lIns="91425" tIns="91425" rIns="91425" bIns="91425" anchor="t" anchorCtr="0">
            <a:noAutofit/>
          </a:bodyPr>
          <a:lstStyle/>
          <a:p>
            <a:pPr algn="ctr" eaLnBrk="1" hangingPunct="1">
              <a:lnSpc>
                <a:spcPct val="90000"/>
              </a:lnSpc>
              <a:buNone/>
              <a:defRPr/>
            </a:pPr>
            <a:r>
              <a:rPr lang="en-US" sz="2400" b="1" dirty="0">
                <a:solidFill>
                  <a:srgbClr val="00B050"/>
                </a:solidFill>
                <a:latin typeface="Agency FB" panose="020B0503020202020204" pitchFamily="34" charset="0"/>
              </a:rPr>
              <a:t>No</a:t>
            </a:r>
            <a:r>
              <a:rPr lang="en-US" sz="2400" dirty="0">
                <a:solidFill>
                  <a:schemeClr val="bg1"/>
                </a:solidFill>
                <a:latin typeface="Agency FB" panose="020B0503020202020204" pitchFamily="34" charset="0"/>
              </a:rPr>
              <a:t> excessive jewelry.</a:t>
            </a:r>
          </a:p>
          <a:p>
            <a:pPr algn="ctr" eaLnBrk="1" hangingPunct="1">
              <a:lnSpc>
                <a:spcPct val="90000"/>
              </a:lnSpc>
              <a:buNone/>
              <a:defRPr/>
            </a:pPr>
            <a:r>
              <a:rPr lang="en-US" sz="2400" dirty="0">
                <a:solidFill>
                  <a:schemeClr val="bg1"/>
                </a:solidFill>
                <a:latin typeface="Agency FB" panose="020B0503020202020204" pitchFamily="34" charset="0"/>
              </a:rPr>
              <a:t> </a:t>
            </a:r>
          </a:p>
          <a:p>
            <a:pPr algn="ctr" eaLnBrk="1" hangingPunct="1">
              <a:lnSpc>
                <a:spcPct val="90000"/>
              </a:lnSpc>
              <a:buNone/>
              <a:defRPr/>
            </a:pPr>
            <a:r>
              <a:rPr lang="en-US" sz="2400" b="1" dirty="0">
                <a:solidFill>
                  <a:srgbClr val="00B050"/>
                </a:solidFill>
                <a:latin typeface="Agency FB" panose="020B0503020202020204" pitchFamily="34" charset="0"/>
              </a:rPr>
              <a:t>No </a:t>
            </a:r>
            <a:r>
              <a:rPr lang="en-US" sz="2400" dirty="0">
                <a:solidFill>
                  <a:schemeClr val="bg1"/>
                </a:solidFill>
                <a:latin typeface="Agency FB" panose="020B0503020202020204" pitchFamily="34" charset="0"/>
              </a:rPr>
              <a:t>visible body piercings other than earrings</a:t>
            </a:r>
            <a:r>
              <a:rPr lang="en-US" sz="2400" dirty="0">
                <a:solidFill>
                  <a:schemeClr val="bg1"/>
                </a:solidFill>
              </a:rPr>
              <a:t>.</a:t>
            </a:r>
          </a:p>
          <a:p>
            <a:pPr algn="ctr">
              <a:buNone/>
            </a:pPr>
            <a:endParaRPr lang="en-US" sz="2800" dirty="0">
              <a:solidFill>
                <a:schemeClr val="bg1"/>
              </a:solidFill>
              <a:latin typeface="Agency FB" panose="020B0503020202020204" pitchFamily="34" charset="0"/>
            </a:endParaRPr>
          </a:p>
          <a:p>
            <a:pPr lvl="0" algn="ctr" rtl="0">
              <a:spcBef>
                <a:spcPts val="0"/>
              </a:spcBef>
              <a:buNone/>
            </a:pPr>
            <a:endParaRPr sz="1200" dirty="0">
              <a:solidFill>
                <a:schemeClr val="bg1"/>
              </a:solidFill>
            </a:endParaRPr>
          </a:p>
        </p:txBody>
      </p:sp>
      <p:sp>
        <p:nvSpPr>
          <p:cNvPr id="241" name="Shape 241"/>
          <p:cNvSpPr txBox="1">
            <a:spLocks noGrp="1"/>
          </p:cNvSpPr>
          <p:nvPr>
            <p:ph type="sldNum" idx="12"/>
          </p:nvPr>
        </p:nvSpPr>
        <p:spPr>
          <a:xfrm>
            <a:off x="38388" y="6333200"/>
            <a:ext cx="91056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37</a:t>
            </a:fld>
            <a:endParaRPr lang="en" dirty="0"/>
          </a:p>
        </p:txBody>
      </p:sp>
      <p:sp>
        <p:nvSpPr>
          <p:cNvPr id="242" name="Shape 242"/>
          <p:cNvSpPr/>
          <p:nvPr/>
        </p:nvSpPr>
        <p:spPr>
          <a:xfrm>
            <a:off x="4369200" y="1149807"/>
            <a:ext cx="405600" cy="524800"/>
          </a:xfrm>
          <a:custGeom>
            <a:avLst/>
            <a:gdLst/>
            <a:ahLst/>
            <a:cxnLst/>
            <a:rect l="0" t="0" r="0" b="0"/>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lIns="91425" tIns="45700" rIns="91425" bIns="45700" anchor="t" anchorCtr="0">
            <a:noAutofit/>
          </a:bodyPr>
          <a:lstStyle/>
          <a:p>
            <a:pPr marL="0" marR="0" lvl="0" indent="0" algn="l" rtl="0">
              <a:spcBef>
                <a:spcPts val="0"/>
              </a:spcBef>
              <a:buNone/>
            </a:pPr>
            <a:endParaRPr sz="1800">
              <a:solidFill>
                <a:srgbClr val="5B2CB0"/>
              </a:solidFill>
              <a:latin typeface="Calibri"/>
              <a:ea typeface="Calibri"/>
              <a:cs typeface="Calibri"/>
              <a:sym typeface="Calibri"/>
            </a:endParaRPr>
          </a:p>
        </p:txBody>
      </p:sp>
      <p:sp>
        <p:nvSpPr>
          <p:cNvPr id="243" name="Shape 243"/>
          <p:cNvSpPr txBox="1">
            <a:spLocks noGrp="1"/>
          </p:cNvSpPr>
          <p:nvPr>
            <p:ph type="body" idx="1"/>
          </p:nvPr>
        </p:nvSpPr>
        <p:spPr>
          <a:xfrm>
            <a:off x="457200" y="4091600"/>
            <a:ext cx="2631900" cy="2038800"/>
          </a:xfrm>
          <a:prstGeom prst="rect">
            <a:avLst/>
          </a:prstGeom>
        </p:spPr>
        <p:txBody>
          <a:bodyPr lIns="91425" tIns="91425" rIns="91425" bIns="91425" anchor="t" anchorCtr="0">
            <a:noAutofit/>
          </a:bodyPr>
          <a:lstStyle/>
          <a:p>
            <a:pPr lvl="1" algn="ctr">
              <a:buNone/>
            </a:pPr>
            <a:r>
              <a:rPr lang="en-US" altLang="en-US" sz="2400" dirty="0">
                <a:solidFill>
                  <a:schemeClr val="bg1"/>
                </a:solidFill>
                <a:latin typeface="Agency FB" panose="020B0503020202020204" pitchFamily="34" charset="0"/>
              </a:rPr>
              <a:t>Be conservative in hair, dress and make up, with long hair tied back</a:t>
            </a:r>
            <a:r>
              <a:rPr lang="en-US" altLang="en-US" sz="2800" dirty="0">
                <a:solidFill>
                  <a:schemeClr val="bg1"/>
                </a:solidFill>
                <a:latin typeface="Agency FB" panose="020B0503020202020204" pitchFamily="34" charset="0"/>
              </a:rPr>
              <a:t>.</a:t>
            </a:r>
          </a:p>
          <a:p>
            <a:pPr lvl="1" algn="ctr">
              <a:buNone/>
            </a:pPr>
            <a:endParaRPr lang="en-US" sz="1200" dirty="0"/>
          </a:p>
        </p:txBody>
      </p:sp>
      <p:sp>
        <p:nvSpPr>
          <p:cNvPr id="244" name="Shape 244"/>
          <p:cNvSpPr txBox="1">
            <a:spLocks noGrp="1"/>
          </p:cNvSpPr>
          <p:nvPr>
            <p:ph type="body" idx="2"/>
          </p:nvPr>
        </p:nvSpPr>
        <p:spPr>
          <a:xfrm>
            <a:off x="3223962" y="4091600"/>
            <a:ext cx="2631900" cy="2038800"/>
          </a:xfrm>
          <a:prstGeom prst="rect">
            <a:avLst/>
          </a:prstGeom>
        </p:spPr>
        <p:txBody>
          <a:bodyPr lIns="91425" tIns="91425" rIns="91425" bIns="91425" anchor="t" anchorCtr="0">
            <a:noAutofit/>
          </a:bodyPr>
          <a:lstStyle/>
          <a:p>
            <a:pPr algn="ctr">
              <a:buNone/>
            </a:pPr>
            <a:r>
              <a:rPr lang="en-US" altLang="en-US" sz="2800" dirty="0">
                <a:solidFill>
                  <a:schemeClr val="bg1"/>
                </a:solidFill>
                <a:latin typeface="Agency FB" panose="020B0503020202020204" pitchFamily="34" charset="0"/>
              </a:rPr>
              <a:t>Use fragrance-free personal products.</a:t>
            </a:r>
          </a:p>
          <a:p>
            <a:pPr algn="ctr">
              <a:buNone/>
            </a:pPr>
            <a:endParaRPr lang="en-US" sz="2800" dirty="0">
              <a:latin typeface="Agency FB" panose="020B0503020202020204" pitchFamily="34" charset="0"/>
            </a:endParaRPr>
          </a:p>
          <a:p>
            <a:pPr lvl="0" rtl="0">
              <a:spcBef>
                <a:spcPts val="0"/>
              </a:spcBef>
              <a:buNone/>
            </a:pPr>
            <a:endParaRPr lang="en" sz="1200" dirty="0"/>
          </a:p>
        </p:txBody>
      </p:sp>
      <p:sp>
        <p:nvSpPr>
          <p:cNvPr id="245" name="Shape 245"/>
          <p:cNvSpPr txBox="1">
            <a:spLocks noGrp="1"/>
          </p:cNvSpPr>
          <p:nvPr>
            <p:ph type="body" idx="3"/>
          </p:nvPr>
        </p:nvSpPr>
        <p:spPr>
          <a:xfrm>
            <a:off x="5990726" y="4091600"/>
            <a:ext cx="2631899" cy="2038800"/>
          </a:xfrm>
          <a:prstGeom prst="rect">
            <a:avLst/>
          </a:prstGeom>
        </p:spPr>
        <p:txBody>
          <a:bodyPr lIns="91425" tIns="91425" rIns="91425" bIns="91425" anchor="t" anchorCtr="0">
            <a:noAutofit/>
          </a:bodyPr>
          <a:lstStyle/>
          <a:p>
            <a:pPr algn="ctr" eaLnBrk="1" hangingPunct="1">
              <a:lnSpc>
                <a:spcPct val="90000"/>
              </a:lnSpc>
              <a:buNone/>
              <a:defRPr/>
            </a:pPr>
            <a:r>
              <a:rPr lang="en-US" sz="2400" b="1" dirty="0">
                <a:solidFill>
                  <a:srgbClr val="00B050"/>
                </a:solidFill>
                <a:latin typeface="Agency FB" panose="020B0503020202020204" pitchFamily="34" charset="0"/>
              </a:rPr>
              <a:t>No</a:t>
            </a:r>
            <a:r>
              <a:rPr lang="en-US" sz="2400" dirty="0">
                <a:solidFill>
                  <a:schemeClr val="bg1"/>
                </a:solidFill>
                <a:latin typeface="Agency FB" panose="020B0503020202020204" pitchFamily="34" charset="0"/>
              </a:rPr>
              <a:t> Denim, Capri pants, leggings, sweatpants or shorts. No bare legs!</a:t>
            </a:r>
          </a:p>
          <a:p>
            <a:pPr lvl="0" rtl="0">
              <a:spcBef>
                <a:spcPts val="0"/>
              </a:spcBef>
              <a:buNone/>
            </a:pPr>
            <a:endParaRPr sz="1200" dirty="0">
              <a:latin typeface="Agency FB" panose="020B0503020202020204" pitchFamily="34" charset="0"/>
            </a:endParaRPr>
          </a:p>
        </p:txBody>
      </p:sp>
    </p:spTree>
    <p:extLst>
      <p:ext uri="{BB962C8B-B14F-4D97-AF65-F5344CB8AC3E}">
        <p14:creationId xmlns:p14="http://schemas.microsoft.com/office/powerpoint/2010/main" val="2413615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378" y="1213054"/>
            <a:ext cx="6727052" cy="648134"/>
          </a:xfrm>
        </p:spPr>
        <p:txBody>
          <a:bodyPr>
            <a:normAutofit/>
          </a:bodyPr>
          <a:lstStyle/>
          <a:p>
            <a:r>
              <a:rPr lang="en-US" b="1" dirty="0"/>
              <a:t>Thank you for your service!</a:t>
            </a:r>
          </a:p>
        </p:txBody>
      </p:sp>
      <p:sp>
        <p:nvSpPr>
          <p:cNvPr id="3" name="TextBox 2"/>
          <p:cNvSpPr txBox="1"/>
          <p:nvPr/>
        </p:nvSpPr>
        <p:spPr>
          <a:xfrm>
            <a:off x="569343" y="2197703"/>
            <a:ext cx="3657600" cy="1515800"/>
          </a:xfrm>
          <a:prstGeom prst="rect">
            <a:avLst/>
          </a:prstGeom>
          <a:noFill/>
        </p:spPr>
        <p:txBody>
          <a:bodyPr wrap="square" rtlCol="0">
            <a:spAutoFit/>
          </a:bodyPr>
          <a:lstStyle/>
          <a:p>
            <a:pPr algn="ctr">
              <a:lnSpc>
                <a:spcPts val="2100"/>
              </a:lnSpc>
              <a:spcAft>
                <a:spcPts val="600"/>
              </a:spcAft>
            </a:pPr>
            <a:r>
              <a:rPr lang="en-US" sz="1600" dirty="0">
                <a:solidFill>
                  <a:schemeClr val="tx2"/>
                </a:solidFill>
                <a:latin typeface="Libre Baskerville" panose="020B0604020202020204" charset="0"/>
              </a:rPr>
              <a:t>Please return to the website Resources Center and submit your volunteer annual refresher acknowledgement form.</a:t>
            </a:r>
          </a:p>
          <a:p>
            <a:pPr>
              <a:lnSpc>
                <a:spcPts val="2100"/>
              </a:lnSpc>
              <a:spcAft>
                <a:spcPts val="600"/>
              </a:spcAft>
            </a:pPr>
            <a:endParaRPr lang="en-US" sz="1600" dirty="0">
              <a:solidFill>
                <a:srgbClr val="443D3E"/>
              </a:solidFill>
            </a:endParaRPr>
          </a:p>
        </p:txBody>
      </p:sp>
    </p:spTree>
    <p:extLst>
      <p:ext uri="{BB962C8B-B14F-4D97-AF65-F5344CB8AC3E}">
        <p14:creationId xmlns:p14="http://schemas.microsoft.com/office/powerpoint/2010/main" val="174985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Shape 238"/>
          <p:cNvSpPr txBox="1">
            <a:spLocks noGrp="1"/>
          </p:cNvSpPr>
          <p:nvPr>
            <p:ph type="body" idx="1"/>
          </p:nvPr>
        </p:nvSpPr>
        <p:spPr>
          <a:xfrm>
            <a:off x="457200" y="2059600"/>
            <a:ext cx="2631900" cy="2038800"/>
          </a:xfrm>
          <a:prstGeom prst="rect">
            <a:avLst/>
          </a:prstGeom>
        </p:spPr>
        <p:txBody>
          <a:bodyPr lIns="91425" tIns="91425" rIns="91425" bIns="91425" anchor="t" anchorCtr="0">
            <a:noAutofit/>
          </a:bodyPr>
          <a:lstStyle/>
          <a:p>
            <a:pPr lvl="0" algn="ctr">
              <a:buNone/>
            </a:pPr>
            <a:r>
              <a:rPr lang="en-US" b="1" dirty="0">
                <a:solidFill>
                  <a:schemeClr val="bg1"/>
                </a:solidFill>
              </a:rPr>
              <a:t>Reverence</a:t>
            </a:r>
          </a:p>
          <a:p>
            <a:pPr lvl="0" rtl="0">
              <a:spcBef>
                <a:spcPts val="0"/>
              </a:spcBef>
              <a:buNone/>
            </a:pPr>
            <a:endParaRPr lang="en" sz="1200" dirty="0"/>
          </a:p>
        </p:txBody>
      </p:sp>
      <p:sp>
        <p:nvSpPr>
          <p:cNvPr id="239" name="Shape 239"/>
          <p:cNvSpPr txBox="1">
            <a:spLocks noGrp="1"/>
          </p:cNvSpPr>
          <p:nvPr>
            <p:ph type="body" idx="2"/>
          </p:nvPr>
        </p:nvSpPr>
        <p:spPr>
          <a:xfrm>
            <a:off x="3256050" y="2616200"/>
            <a:ext cx="2631900" cy="2038800"/>
          </a:xfrm>
          <a:prstGeom prst="rect">
            <a:avLst/>
          </a:prstGeom>
        </p:spPr>
        <p:txBody>
          <a:bodyPr lIns="91425" tIns="91425" rIns="91425" bIns="91425" anchor="t" anchorCtr="0">
            <a:noAutofit/>
          </a:bodyPr>
          <a:lstStyle/>
          <a:p>
            <a:pPr lvl="0" algn="ctr">
              <a:buNone/>
            </a:pPr>
            <a:r>
              <a:rPr lang="en-US" b="1" dirty="0">
                <a:solidFill>
                  <a:schemeClr val="bg1"/>
                </a:solidFill>
              </a:rPr>
              <a:t>Commitment to Those Who are Poor</a:t>
            </a:r>
            <a:endParaRPr lang="en" sz="1200" b="1" dirty="0">
              <a:solidFill>
                <a:schemeClr val="bg1"/>
              </a:solidFill>
            </a:endParaRPr>
          </a:p>
        </p:txBody>
      </p:sp>
      <p:sp>
        <p:nvSpPr>
          <p:cNvPr id="240" name="Shape 240"/>
          <p:cNvSpPr txBox="1">
            <a:spLocks noGrp="1"/>
          </p:cNvSpPr>
          <p:nvPr>
            <p:ph type="body" idx="3"/>
          </p:nvPr>
        </p:nvSpPr>
        <p:spPr>
          <a:xfrm>
            <a:off x="5990726" y="2059600"/>
            <a:ext cx="2631899" cy="2038800"/>
          </a:xfrm>
          <a:prstGeom prst="rect">
            <a:avLst/>
          </a:prstGeom>
        </p:spPr>
        <p:txBody>
          <a:bodyPr lIns="91425" tIns="91425" rIns="91425" bIns="91425" anchor="t" anchorCtr="0">
            <a:noAutofit/>
          </a:bodyPr>
          <a:lstStyle/>
          <a:p>
            <a:pPr lvl="0" algn="ctr">
              <a:buNone/>
            </a:pPr>
            <a:r>
              <a:rPr lang="en-US" b="1" dirty="0">
                <a:solidFill>
                  <a:schemeClr val="bg1"/>
                </a:solidFill>
              </a:rPr>
              <a:t>Justice</a:t>
            </a:r>
            <a:endParaRPr sz="1200" b="1" dirty="0">
              <a:solidFill>
                <a:schemeClr val="bg1"/>
              </a:solidFill>
            </a:endParaRPr>
          </a:p>
        </p:txBody>
      </p:sp>
      <p:sp>
        <p:nvSpPr>
          <p:cNvPr id="241" name="Shape 241"/>
          <p:cNvSpPr txBox="1">
            <a:spLocks noGrp="1"/>
          </p:cNvSpPr>
          <p:nvPr>
            <p:ph type="sldNum" idx="12"/>
          </p:nvPr>
        </p:nvSpPr>
        <p:spPr>
          <a:xfrm>
            <a:off x="38388" y="6333200"/>
            <a:ext cx="91056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sp>
        <p:nvSpPr>
          <p:cNvPr id="242" name="Shape 242"/>
          <p:cNvSpPr/>
          <p:nvPr/>
        </p:nvSpPr>
        <p:spPr>
          <a:xfrm>
            <a:off x="4369200" y="1149807"/>
            <a:ext cx="405600" cy="524800"/>
          </a:xfrm>
          <a:custGeom>
            <a:avLst/>
            <a:gdLst/>
            <a:ahLst/>
            <a:cxnLst/>
            <a:rect l="0" t="0" r="0" b="0"/>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lIns="91425" tIns="45700" rIns="91425" bIns="45700" anchor="t" anchorCtr="0">
            <a:noAutofit/>
          </a:bodyPr>
          <a:lstStyle/>
          <a:p>
            <a:pPr marL="0" marR="0" lvl="0" indent="0" algn="l" rtl="0">
              <a:spcBef>
                <a:spcPts val="0"/>
              </a:spcBef>
              <a:buNone/>
            </a:pPr>
            <a:endParaRPr sz="1800">
              <a:solidFill>
                <a:srgbClr val="5B2CB0"/>
              </a:solidFill>
              <a:latin typeface="Calibri"/>
              <a:ea typeface="Calibri"/>
              <a:cs typeface="Calibri"/>
              <a:sym typeface="Calibri"/>
            </a:endParaRPr>
          </a:p>
        </p:txBody>
      </p:sp>
      <p:sp>
        <p:nvSpPr>
          <p:cNvPr id="243" name="Shape 243"/>
          <p:cNvSpPr txBox="1">
            <a:spLocks noGrp="1"/>
          </p:cNvSpPr>
          <p:nvPr>
            <p:ph type="body" idx="1"/>
          </p:nvPr>
        </p:nvSpPr>
        <p:spPr>
          <a:xfrm>
            <a:off x="457200" y="4091600"/>
            <a:ext cx="2631900" cy="2038800"/>
          </a:xfrm>
          <a:prstGeom prst="rect">
            <a:avLst/>
          </a:prstGeom>
        </p:spPr>
        <p:txBody>
          <a:bodyPr lIns="91425" tIns="91425" rIns="91425" bIns="91425" anchor="t" anchorCtr="0">
            <a:noAutofit/>
          </a:bodyPr>
          <a:lstStyle/>
          <a:p>
            <a:pPr lvl="0" algn="ctr">
              <a:buNone/>
            </a:pPr>
            <a:r>
              <a:rPr lang="en-US" b="1" dirty="0">
                <a:solidFill>
                  <a:schemeClr val="bg1"/>
                </a:solidFill>
              </a:rPr>
              <a:t>Stewardship</a:t>
            </a:r>
            <a:endParaRPr lang="en" sz="1200" b="1" dirty="0">
              <a:solidFill>
                <a:schemeClr val="bg1"/>
              </a:solidFill>
            </a:endParaRPr>
          </a:p>
        </p:txBody>
      </p:sp>
      <p:sp>
        <p:nvSpPr>
          <p:cNvPr id="245" name="Shape 245"/>
          <p:cNvSpPr txBox="1">
            <a:spLocks noGrp="1"/>
          </p:cNvSpPr>
          <p:nvPr>
            <p:ph type="body" idx="3"/>
          </p:nvPr>
        </p:nvSpPr>
        <p:spPr>
          <a:xfrm>
            <a:off x="5995328" y="4202733"/>
            <a:ext cx="2631899" cy="2038800"/>
          </a:xfrm>
          <a:prstGeom prst="rect">
            <a:avLst/>
          </a:prstGeom>
        </p:spPr>
        <p:txBody>
          <a:bodyPr lIns="91425" tIns="91425" rIns="91425" bIns="91425" anchor="t" anchorCtr="0">
            <a:noAutofit/>
          </a:bodyPr>
          <a:lstStyle/>
          <a:p>
            <a:pPr lvl="0" algn="ctr">
              <a:buNone/>
            </a:pPr>
            <a:r>
              <a:rPr lang="en-US" b="1" dirty="0">
                <a:solidFill>
                  <a:schemeClr val="bg1"/>
                </a:solidFill>
              </a:rPr>
              <a:t>Integrity </a:t>
            </a:r>
          </a:p>
          <a:p>
            <a:pPr lvl="0" rtl="0">
              <a:spcBef>
                <a:spcPts val="0"/>
              </a:spcBef>
              <a:buNone/>
            </a:pPr>
            <a:endParaRPr sz="1200" dirty="0"/>
          </a:p>
        </p:txBody>
      </p:sp>
      <p:grpSp>
        <p:nvGrpSpPr>
          <p:cNvPr id="8" name="Group 7"/>
          <p:cNvGrpSpPr/>
          <p:nvPr/>
        </p:nvGrpSpPr>
        <p:grpSpPr>
          <a:xfrm>
            <a:off x="1440674" y="2535077"/>
            <a:ext cx="641327" cy="792323"/>
            <a:chOff x="1489397" y="1901308"/>
            <a:chExt cx="519706" cy="594242"/>
          </a:xfrm>
        </p:grpSpPr>
        <p:grpSp>
          <p:nvGrpSpPr>
            <p:cNvPr id="12" name="Shape 454"/>
            <p:cNvGrpSpPr/>
            <p:nvPr/>
          </p:nvGrpSpPr>
          <p:grpSpPr>
            <a:xfrm>
              <a:off x="1489397" y="1901308"/>
              <a:ext cx="241053" cy="594242"/>
              <a:chOff x="3384375" y="2267500"/>
              <a:chExt cx="203375" cy="507825"/>
            </a:xfrm>
          </p:grpSpPr>
          <p:sp>
            <p:nvSpPr>
              <p:cNvPr id="13" name="Shape 455"/>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456"/>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5" name="Shape 454"/>
            <p:cNvGrpSpPr/>
            <p:nvPr/>
          </p:nvGrpSpPr>
          <p:grpSpPr>
            <a:xfrm>
              <a:off x="1750210" y="1901308"/>
              <a:ext cx="258893" cy="594242"/>
              <a:chOff x="3384379" y="2267500"/>
              <a:chExt cx="203375" cy="507825"/>
            </a:xfrm>
          </p:grpSpPr>
          <p:sp>
            <p:nvSpPr>
              <p:cNvPr id="16" name="Shape 455"/>
              <p:cNvSpPr/>
              <p:nvPr/>
            </p:nvSpPr>
            <p:spPr>
              <a:xfrm>
                <a:off x="3384379"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456"/>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grpSp>
        <p:nvGrpSpPr>
          <p:cNvPr id="7" name="Group 6"/>
          <p:cNvGrpSpPr/>
          <p:nvPr/>
        </p:nvGrpSpPr>
        <p:grpSpPr>
          <a:xfrm>
            <a:off x="1328468" y="4630830"/>
            <a:ext cx="753533" cy="731823"/>
            <a:chOff x="1422070" y="3473123"/>
            <a:chExt cx="585563" cy="548867"/>
          </a:xfrm>
        </p:grpSpPr>
        <p:sp>
          <p:nvSpPr>
            <p:cNvPr id="19" name="Shape 538"/>
            <p:cNvSpPr/>
            <p:nvPr/>
          </p:nvSpPr>
          <p:spPr>
            <a:xfrm>
              <a:off x="1422070" y="3473123"/>
              <a:ext cx="585563" cy="548867"/>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539"/>
            <p:cNvSpPr/>
            <p:nvPr/>
          </p:nvSpPr>
          <p:spPr>
            <a:xfrm>
              <a:off x="1761337" y="3612496"/>
              <a:ext cx="24448" cy="22182"/>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540"/>
            <p:cNvSpPr/>
            <p:nvPr/>
          </p:nvSpPr>
          <p:spPr>
            <a:xfrm>
              <a:off x="1425138" y="3545304"/>
              <a:ext cx="222630" cy="412369"/>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541"/>
            <p:cNvSpPr/>
            <p:nvPr/>
          </p:nvSpPr>
          <p:spPr>
            <a:xfrm>
              <a:off x="1656909" y="3545304"/>
              <a:ext cx="108279" cy="55779"/>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42"/>
            <p:cNvSpPr/>
            <p:nvPr/>
          </p:nvSpPr>
          <p:spPr>
            <a:xfrm>
              <a:off x="1943555" y="3831885"/>
              <a:ext cx="23665" cy="40756"/>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43"/>
            <p:cNvSpPr/>
            <p:nvPr/>
          </p:nvSpPr>
          <p:spPr>
            <a:xfrm>
              <a:off x="1749911" y="3574616"/>
              <a:ext cx="255436" cy="327307"/>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 name="Group 5"/>
          <p:cNvGrpSpPr/>
          <p:nvPr/>
        </p:nvGrpSpPr>
        <p:grpSpPr>
          <a:xfrm>
            <a:off x="7010401" y="2589801"/>
            <a:ext cx="641229" cy="655297"/>
            <a:chOff x="7010400" y="1942351"/>
            <a:chExt cx="483429" cy="491473"/>
          </a:xfrm>
        </p:grpSpPr>
        <p:sp>
          <p:nvSpPr>
            <p:cNvPr id="26" name="Shape 486"/>
            <p:cNvSpPr/>
            <p:nvPr/>
          </p:nvSpPr>
          <p:spPr>
            <a:xfrm>
              <a:off x="7010400" y="1942351"/>
              <a:ext cx="373044" cy="371496"/>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487"/>
            <p:cNvSpPr/>
            <p:nvPr/>
          </p:nvSpPr>
          <p:spPr>
            <a:xfrm>
              <a:off x="7053683" y="1985451"/>
              <a:ext cx="286479" cy="285267"/>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488"/>
            <p:cNvSpPr/>
            <p:nvPr/>
          </p:nvSpPr>
          <p:spPr>
            <a:xfrm>
              <a:off x="7096255" y="2028580"/>
              <a:ext cx="100312" cy="99888"/>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489"/>
            <p:cNvSpPr/>
            <p:nvPr/>
          </p:nvSpPr>
          <p:spPr>
            <a:xfrm>
              <a:off x="7311277" y="2252722"/>
              <a:ext cx="182552" cy="181102"/>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 name="Group 4"/>
          <p:cNvGrpSpPr/>
          <p:nvPr/>
        </p:nvGrpSpPr>
        <p:grpSpPr>
          <a:xfrm>
            <a:off x="7018232" y="4651968"/>
            <a:ext cx="633398" cy="664780"/>
            <a:chOff x="7018231" y="3488976"/>
            <a:chExt cx="528512" cy="498585"/>
          </a:xfrm>
        </p:grpSpPr>
        <p:sp>
          <p:nvSpPr>
            <p:cNvPr id="31" name="Shape 392"/>
            <p:cNvSpPr/>
            <p:nvPr/>
          </p:nvSpPr>
          <p:spPr>
            <a:xfrm>
              <a:off x="7364400" y="3488976"/>
              <a:ext cx="182343" cy="172027"/>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393"/>
            <p:cNvSpPr/>
            <p:nvPr/>
          </p:nvSpPr>
          <p:spPr>
            <a:xfrm>
              <a:off x="7134873" y="3630326"/>
              <a:ext cx="317380" cy="299454"/>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394"/>
            <p:cNvSpPr/>
            <p:nvPr/>
          </p:nvSpPr>
          <p:spPr>
            <a:xfrm>
              <a:off x="7018231" y="3543297"/>
              <a:ext cx="470933" cy="444264"/>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95"/>
            <p:cNvSpPr/>
            <p:nvPr/>
          </p:nvSpPr>
          <p:spPr>
            <a:xfrm>
              <a:off x="7079507" y="3578092"/>
              <a:ext cx="317380" cy="299454"/>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396"/>
            <p:cNvSpPr/>
            <p:nvPr/>
          </p:nvSpPr>
          <p:spPr>
            <a:xfrm>
              <a:off x="7031535" y="3924176"/>
              <a:ext cx="53912" cy="50862"/>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397"/>
            <p:cNvSpPr/>
            <p:nvPr/>
          </p:nvSpPr>
          <p:spPr>
            <a:xfrm>
              <a:off x="7043323" y="3847583"/>
              <a:ext cx="123309" cy="116305"/>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 name="Group 3"/>
          <p:cNvGrpSpPr/>
          <p:nvPr/>
        </p:nvGrpSpPr>
        <p:grpSpPr>
          <a:xfrm>
            <a:off x="4226943" y="3530601"/>
            <a:ext cx="819510" cy="817293"/>
            <a:chOff x="4369200" y="2647951"/>
            <a:chExt cx="541218" cy="612970"/>
          </a:xfrm>
        </p:grpSpPr>
        <p:sp>
          <p:nvSpPr>
            <p:cNvPr id="38" name="Shape 351"/>
            <p:cNvSpPr/>
            <p:nvPr/>
          </p:nvSpPr>
          <p:spPr>
            <a:xfrm>
              <a:off x="4408676" y="2714963"/>
              <a:ext cx="501742" cy="129996"/>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352"/>
            <p:cNvSpPr/>
            <p:nvPr/>
          </p:nvSpPr>
          <p:spPr>
            <a:xfrm>
              <a:off x="4369200" y="2880864"/>
              <a:ext cx="501742" cy="129996"/>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353"/>
            <p:cNvSpPr/>
            <p:nvPr/>
          </p:nvSpPr>
          <p:spPr>
            <a:xfrm>
              <a:off x="4610177" y="2647951"/>
              <a:ext cx="59265" cy="67045"/>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354"/>
            <p:cNvSpPr/>
            <p:nvPr/>
          </p:nvSpPr>
          <p:spPr>
            <a:xfrm>
              <a:off x="4610177" y="3010827"/>
              <a:ext cx="59265" cy="250094"/>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1" name="Picture 10" descr="Shape&#10;&#10;Description automatically generated">
            <a:extLst>
              <a:ext uri="{FF2B5EF4-FFF2-40B4-BE49-F238E27FC236}">
                <a16:creationId xmlns:a16="http://schemas.microsoft.com/office/drawing/2014/main" id="{BA46B882-2101-458A-B0CD-505A8953443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89803" y="4449451"/>
            <a:ext cx="1834016" cy="1441219"/>
          </a:xfrm>
          <a:prstGeom prst="rect">
            <a:avLst/>
          </a:prstGeom>
        </p:spPr>
      </p:pic>
      <p:sp>
        <p:nvSpPr>
          <p:cNvPr id="25" name="TextBox 24">
            <a:extLst>
              <a:ext uri="{FF2B5EF4-FFF2-40B4-BE49-F238E27FC236}">
                <a16:creationId xmlns:a16="http://schemas.microsoft.com/office/drawing/2014/main" id="{9BE63E8A-11BE-4B83-BCE9-9165C57D3465}"/>
              </a:ext>
            </a:extLst>
          </p:cNvPr>
          <p:cNvSpPr txBox="1"/>
          <p:nvPr/>
        </p:nvSpPr>
        <p:spPr>
          <a:xfrm>
            <a:off x="1999542" y="550506"/>
            <a:ext cx="4905111" cy="478977"/>
          </a:xfrm>
          <a:prstGeom prst="rect">
            <a:avLst/>
          </a:prstGeom>
          <a:noFill/>
        </p:spPr>
        <p:txBody>
          <a:bodyPr wrap="square" rtlCol="0">
            <a:spAutoFit/>
          </a:bodyPr>
          <a:lstStyle/>
          <a:p>
            <a:pPr algn="ctr">
              <a:lnSpc>
                <a:spcPts val="2100"/>
              </a:lnSpc>
              <a:spcAft>
                <a:spcPts val="600"/>
              </a:spcAft>
            </a:pPr>
            <a:r>
              <a:rPr lang="en-US" sz="4800" dirty="0">
                <a:solidFill>
                  <a:schemeClr val="bg1"/>
                </a:solidFill>
                <a:latin typeface="Aparajita" panose="02020603050405020304" pitchFamily="18" charset="0"/>
                <a:cs typeface="Aparajita" panose="02020603050405020304" pitchFamily="18" charset="0"/>
              </a:rPr>
              <a:t>St. Joe’s Core Values</a:t>
            </a:r>
          </a:p>
        </p:txBody>
      </p:sp>
    </p:spTree>
    <p:extLst>
      <p:ext uri="{BB962C8B-B14F-4D97-AF65-F5344CB8AC3E}">
        <p14:creationId xmlns:p14="http://schemas.microsoft.com/office/powerpoint/2010/main" val="47231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B9E99A-356B-4910-94B4-263F030812D0}"/>
              </a:ext>
            </a:extLst>
          </p:cNvPr>
          <p:cNvSpPr>
            <a:spLocks noGrp="1"/>
          </p:cNvSpPr>
          <p:nvPr>
            <p:ph type="sldNum" sz="quarter" idx="4"/>
          </p:nvPr>
        </p:nvSpPr>
        <p:spPr/>
        <p:txBody>
          <a:bodyPr/>
          <a:lstStyle/>
          <a:p>
            <a:fld id="{489F9553-C816-6842-8939-EE75ECF7EB2B}" type="slidenum">
              <a:rPr lang="en-US" smtClean="0"/>
              <a:pPr/>
              <a:t>5</a:t>
            </a:fld>
            <a:endParaRPr lang="en-US" dirty="0"/>
          </a:p>
        </p:txBody>
      </p:sp>
      <p:sp>
        <p:nvSpPr>
          <p:cNvPr id="3" name="Title 2">
            <a:extLst>
              <a:ext uri="{FF2B5EF4-FFF2-40B4-BE49-F238E27FC236}">
                <a16:creationId xmlns:a16="http://schemas.microsoft.com/office/drawing/2014/main" id="{0A00BFE9-418C-4F7B-9EE5-7C56DDCDE82E}"/>
              </a:ext>
            </a:extLst>
          </p:cNvPr>
          <p:cNvSpPr>
            <a:spLocks noGrp="1"/>
          </p:cNvSpPr>
          <p:nvPr>
            <p:ph type="title"/>
          </p:nvPr>
        </p:nvSpPr>
        <p:spPr>
          <a:xfrm>
            <a:off x="799633" y="1"/>
            <a:ext cx="4621453" cy="1268962"/>
          </a:xfrm>
        </p:spPr>
        <p:txBody>
          <a:bodyPr>
            <a:noAutofit/>
          </a:bodyPr>
          <a:lstStyle/>
          <a:p>
            <a:br>
              <a:rPr lang="en-US" sz="1400" dirty="0"/>
            </a:br>
            <a:r>
              <a:rPr lang="en-US" b="1" i="1" dirty="0">
                <a:solidFill>
                  <a:schemeClr val="tx1"/>
                </a:solidFill>
                <a:latin typeface="Aparajita" panose="02020603050405020304" pitchFamily="18" charset="0"/>
                <a:cs typeface="Aparajita" panose="02020603050405020304" pitchFamily="18" charset="0"/>
              </a:rPr>
              <a:t>CORE VALUES……</a:t>
            </a:r>
            <a:br>
              <a:rPr lang="en-US" b="1" dirty="0">
                <a:latin typeface="Aparajita" panose="02020603050405020304" pitchFamily="18" charset="0"/>
                <a:cs typeface="Aparajita" panose="02020603050405020304" pitchFamily="18" charset="0"/>
              </a:rPr>
            </a:br>
            <a:br>
              <a:rPr lang="en-US" b="1" dirty="0">
                <a:latin typeface="Aparajita" panose="02020603050405020304" pitchFamily="18" charset="0"/>
                <a:cs typeface="Aparajita" panose="02020603050405020304" pitchFamily="18" charset="0"/>
              </a:rPr>
            </a:br>
            <a:r>
              <a:rPr lang="en-US" sz="2800" b="1" u="sng" dirty="0">
                <a:latin typeface="Agency FB" panose="020B0503020202020204" pitchFamily="34" charset="0"/>
              </a:rPr>
              <a:t>Commitment To Those Who Are Poor:</a:t>
            </a:r>
            <a:r>
              <a:rPr lang="en-US" sz="2800" b="1" dirty="0">
                <a:latin typeface="Agency FB" panose="020B0503020202020204" pitchFamily="34" charset="0"/>
              </a:rPr>
              <a:t>  </a:t>
            </a:r>
            <a:r>
              <a:rPr lang="en-US" sz="2400" dirty="0">
                <a:latin typeface="Agency FB" panose="020B0503020202020204" pitchFamily="34" charset="0"/>
              </a:rPr>
              <a:t>We stand with and serve those who are poor, especially those most vulnerable</a:t>
            </a:r>
            <a:r>
              <a:rPr lang="en-US" sz="2800" dirty="0"/>
              <a:t>. </a:t>
            </a:r>
            <a:r>
              <a:rPr lang="en-US" sz="2800" dirty="0">
                <a:solidFill>
                  <a:srgbClr val="00B050"/>
                </a:solidFill>
                <a:latin typeface="Agency FB" panose="020B0503020202020204" pitchFamily="34" charset="0"/>
              </a:rPr>
              <a:t> </a:t>
            </a:r>
            <a:br>
              <a:rPr lang="en-US" sz="2800" dirty="0">
                <a:solidFill>
                  <a:srgbClr val="00B050"/>
                </a:solidFill>
                <a:latin typeface="Agency FB" panose="020B0503020202020204" pitchFamily="34" charset="0"/>
              </a:rPr>
            </a:br>
            <a:r>
              <a:rPr lang="en-US" sz="1800" i="1" dirty="0">
                <a:solidFill>
                  <a:srgbClr val="002060"/>
                </a:solidFill>
                <a:latin typeface="Agency FB" panose="020B0503020202020204" pitchFamily="34" charset="0"/>
              </a:rPr>
              <a:t>Move to help those in need and provide comfort.</a:t>
            </a:r>
            <a:br>
              <a:rPr lang="en-US" sz="2800" i="1" dirty="0">
                <a:solidFill>
                  <a:srgbClr val="002060"/>
                </a:solidFill>
                <a:latin typeface="Agency FB" panose="020B0503020202020204" pitchFamily="34" charset="0"/>
              </a:rPr>
            </a:br>
            <a:r>
              <a:rPr lang="en-US" sz="2800" b="1" u="sng" dirty="0">
                <a:latin typeface="Agency FB" panose="020B0503020202020204" pitchFamily="34" charset="0"/>
              </a:rPr>
              <a:t>Stewardship:</a:t>
            </a:r>
            <a:r>
              <a:rPr lang="en-US" sz="2800" dirty="0">
                <a:solidFill>
                  <a:srgbClr val="00B050"/>
                </a:solidFill>
                <a:latin typeface="Agency FB" panose="020B0503020202020204" pitchFamily="34" charset="0"/>
              </a:rPr>
              <a:t> </a:t>
            </a:r>
            <a:r>
              <a:rPr lang="en-US" sz="2400" dirty="0">
                <a:latin typeface="Agency FB" panose="020B0503020202020204" pitchFamily="34" charset="0"/>
              </a:rPr>
              <a:t>We honor and hold ourselves accountable for the human, financial, and natural resources entrusted to our care</a:t>
            </a:r>
            <a:r>
              <a:rPr lang="en-US" sz="2800" dirty="0">
                <a:latin typeface="Agency FB" panose="020B0503020202020204" pitchFamily="34" charset="0"/>
              </a:rPr>
              <a:t>.</a:t>
            </a:r>
            <a:r>
              <a:rPr lang="en-US" sz="2800" dirty="0">
                <a:solidFill>
                  <a:srgbClr val="00B050"/>
                </a:solidFill>
                <a:latin typeface="Agency FB" panose="020B0503020202020204" pitchFamily="34" charset="0"/>
              </a:rPr>
              <a:t> </a:t>
            </a:r>
            <a:br>
              <a:rPr lang="en-US" sz="2800" dirty="0">
                <a:solidFill>
                  <a:srgbClr val="00B050"/>
                </a:solidFill>
                <a:latin typeface="Agency FB" panose="020B0503020202020204" pitchFamily="34" charset="0"/>
              </a:rPr>
            </a:br>
            <a:r>
              <a:rPr lang="en-US" sz="2800" dirty="0">
                <a:solidFill>
                  <a:srgbClr val="00B050"/>
                </a:solidFill>
                <a:latin typeface="Agency FB" panose="020B0503020202020204" pitchFamily="34" charset="0"/>
              </a:rPr>
              <a:t> </a:t>
            </a:r>
            <a:r>
              <a:rPr lang="en-US" sz="1800" i="1" dirty="0">
                <a:solidFill>
                  <a:srgbClr val="002060"/>
                </a:solidFill>
                <a:latin typeface="Agency FB" panose="020B0503020202020204" pitchFamily="34" charset="0"/>
              </a:rPr>
              <a:t>Move with an owner’s mind and servant’s heart.</a:t>
            </a:r>
            <a:br>
              <a:rPr lang="en-US" sz="2800" i="1" dirty="0">
                <a:solidFill>
                  <a:srgbClr val="002060"/>
                </a:solidFill>
                <a:latin typeface="Agency FB" panose="020B0503020202020204" pitchFamily="34" charset="0"/>
              </a:rPr>
            </a:br>
            <a:r>
              <a:rPr lang="en-US" sz="2800" b="1" u="sng" dirty="0">
                <a:latin typeface="Agency FB" panose="020B0503020202020204" pitchFamily="34" charset="0"/>
              </a:rPr>
              <a:t>Safety: </a:t>
            </a:r>
            <a:r>
              <a:rPr lang="en-US" sz="1600" b="1" dirty="0"/>
              <a:t>  </a:t>
            </a:r>
            <a:r>
              <a:rPr lang="en-US" sz="2400" dirty="0">
                <a:latin typeface="Agency FB" panose="020B0503020202020204" pitchFamily="34" charset="0"/>
              </a:rPr>
              <a:t>We embrace a culture that prevents harm and nurtures a healing, safe environment for all.  </a:t>
            </a:r>
            <a:r>
              <a:rPr lang="en-US" sz="1800" b="1" i="1" dirty="0">
                <a:solidFill>
                  <a:schemeClr val="tx1"/>
                </a:solidFill>
                <a:latin typeface="Agency FB" panose="020B0503020202020204" pitchFamily="34" charset="0"/>
              </a:rPr>
              <a:t>Move safely in all of your tasks.</a:t>
            </a:r>
            <a:br>
              <a:rPr lang="en-US" sz="1800" b="1" i="1" dirty="0">
                <a:solidFill>
                  <a:schemeClr val="tx1"/>
                </a:solidFill>
                <a:latin typeface="Agency FB" panose="020B0503020202020204" pitchFamily="34" charset="0"/>
              </a:rPr>
            </a:br>
            <a:endParaRPr lang="en-US" sz="1800" b="1" i="1" dirty="0">
              <a:solidFill>
                <a:schemeClr val="tx1"/>
              </a:solidFill>
              <a:latin typeface="Agency FB" panose="020B0503020202020204" pitchFamily="34" charset="0"/>
            </a:endParaRPr>
          </a:p>
        </p:txBody>
      </p:sp>
      <p:pic>
        <p:nvPicPr>
          <p:cNvPr id="4" name="Picture 3" descr="A picture containing text, clipart&#10;&#10;Description automatically generated">
            <a:extLst>
              <a:ext uri="{FF2B5EF4-FFF2-40B4-BE49-F238E27FC236}">
                <a16:creationId xmlns:a16="http://schemas.microsoft.com/office/drawing/2014/main" id="{8D37DC4B-07ED-4EEE-BD04-DD2DA122A87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20882" y="140510"/>
            <a:ext cx="2803680" cy="1411820"/>
          </a:xfrm>
          <a:prstGeom prst="rect">
            <a:avLst/>
          </a:prstGeom>
        </p:spPr>
      </p:pic>
    </p:spTree>
    <p:extLst>
      <p:ext uri="{BB962C8B-B14F-4D97-AF65-F5344CB8AC3E}">
        <p14:creationId xmlns:p14="http://schemas.microsoft.com/office/powerpoint/2010/main" val="356662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B9E99A-356B-4910-94B4-263F030812D0}"/>
              </a:ext>
            </a:extLst>
          </p:cNvPr>
          <p:cNvSpPr>
            <a:spLocks noGrp="1"/>
          </p:cNvSpPr>
          <p:nvPr>
            <p:ph type="sldNum" sz="quarter" idx="4"/>
          </p:nvPr>
        </p:nvSpPr>
        <p:spPr/>
        <p:txBody>
          <a:bodyPr/>
          <a:lstStyle/>
          <a:p>
            <a:fld id="{489F9553-C816-6842-8939-EE75ECF7EB2B}" type="slidenum">
              <a:rPr lang="en-US" smtClean="0"/>
              <a:pPr/>
              <a:t>6</a:t>
            </a:fld>
            <a:endParaRPr lang="en-US" dirty="0"/>
          </a:p>
        </p:txBody>
      </p:sp>
      <p:sp>
        <p:nvSpPr>
          <p:cNvPr id="3" name="Title 2">
            <a:extLst>
              <a:ext uri="{FF2B5EF4-FFF2-40B4-BE49-F238E27FC236}">
                <a16:creationId xmlns:a16="http://schemas.microsoft.com/office/drawing/2014/main" id="{0A00BFE9-418C-4F7B-9EE5-7C56DDCDE82E}"/>
              </a:ext>
            </a:extLst>
          </p:cNvPr>
          <p:cNvSpPr>
            <a:spLocks noGrp="1"/>
          </p:cNvSpPr>
          <p:nvPr>
            <p:ph type="title"/>
          </p:nvPr>
        </p:nvSpPr>
        <p:spPr>
          <a:xfrm>
            <a:off x="834156" y="-1166326"/>
            <a:ext cx="4873092" cy="2425960"/>
          </a:xfrm>
        </p:spPr>
        <p:txBody>
          <a:bodyPr>
            <a:noAutofit/>
          </a:bodyPr>
          <a:lstStyle/>
          <a:p>
            <a:br>
              <a:rPr lang="en-US" sz="2000" b="1" u="sng" dirty="0">
                <a:latin typeface="Agency FB" panose="020B0503020202020204" pitchFamily="34" charset="0"/>
              </a:rPr>
            </a:br>
            <a:br>
              <a:rPr lang="en-US" sz="2000" b="1" u="sng" dirty="0">
                <a:latin typeface="Agency FB" panose="020B0503020202020204" pitchFamily="34" charset="0"/>
              </a:rPr>
            </a:br>
            <a:br>
              <a:rPr lang="en-US" sz="2000" b="1" u="sng" dirty="0">
                <a:latin typeface="Agency FB" panose="020B0503020202020204" pitchFamily="34" charset="0"/>
              </a:rPr>
            </a:br>
            <a:br>
              <a:rPr lang="en-US" b="1" u="sng" dirty="0">
                <a:latin typeface="Agency FB" panose="020B0503020202020204" pitchFamily="34" charset="0"/>
              </a:rPr>
            </a:br>
            <a:r>
              <a:rPr lang="en-US" b="1" i="1" dirty="0">
                <a:solidFill>
                  <a:schemeClr val="tx1"/>
                </a:solidFill>
                <a:latin typeface="Aparajita" panose="02020603050405020304" pitchFamily="18" charset="0"/>
                <a:cs typeface="Aparajita" panose="02020603050405020304" pitchFamily="18" charset="0"/>
              </a:rPr>
              <a:t>CORE VALUES…….</a:t>
            </a:r>
            <a:br>
              <a:rPr lang="en-US" b="1" dirty="0">
                <a:latin typeface="Agency FB" panose="020B0503020202020204" pitchFamily="34" charset="0"/>
              </a:rPr>
            </a:br>
            <a:br>
              <a:rPr lang="en-US" b="1" u="sng" dirty="0">
                <a:latin typeface="Agency FB" panose="020B0503020202020204" pitchFamily="34" charset="0"/>
              </a:rPr>
            </a:br>
            <a:r>
              <a:rPr lang="en-US" sz="2800" b="1" u="sng" dirty="0">
                <a:latin typeface="Agency FB" panose="020B0503020202020204" pitchFamily="34" charset="0"/>
              </a:rPr>
              <a:t>Reverence:</a:t>
            </a:r>
            <a:r>
              <a:rPr lang="en-US" sz="2800" dirty="0">
                <a:latin typeface="Agency FB" panose="020B0503020202020204" pitchFamily="34" charset="0"/>
              </a:rPr>
              <a:t> </a:t>
            </a:r>
            <a:r>
              <a:rPr lang="en-US" sz="2400" dirty="0">
                <a:latin typeface="Agency FB" panose="020B0503020202020204" pitchFamily="34" charset="0"/>
              </a:rPr>
              <a:t>We honor the sacredness and dignity of every person. </a:t>
            </a:r>
            <a:br>
              <a:rPr lang="en-US" sz="2800" dirty="0">
                <a:latin typeface="Agency FB" panose="020B0503020202020204" pitchFamily="34" charset="0"/>
              </a:rPr>
            </a:br>
            <a:r>
              <a:rPr lang="en-US" sz="1800" i="1" dirty="0">
                <a:solidFill>
                  <a:srgbClr val="002060"/>
                </a:solidFill>
                <a:latin typeface="Agency FB" panose="020B0503020202020204" pitchFamily="34" charset="0"/>
              </a:rPr>
              <a:t>Move to connect with compassion</a:t>
            </a:r>
            <a:r>
              <a:rPr lang="en-US" sz="1800" dirty="0">
                <a:solidFill>
                  <a:srgbClr val="002060"/>
                </a:solidFill>
                <a:latin typeface="Agency FB" panose="020B0503020202020204" pitchFamily="34" charset="0"/>
              </a:rPr>
              <a:t> </a:t>
            </a:r>
            <a:r>
              <a:rPr lang="en-US" sz="1800" i="1" dirty="0">
                <a:solidFill>
                  <a:srgbClr val="002060"/>
                </a:solidFill>
                <a:latin typeface="Agency FB" panose="020B0503020202020204" pitchFamily="34" charset="0"/>
              </a:rPr>
              <a:t>and courtesy</a:t>
            </a:r>
            <a:r>
              <a:rPr lang="en-US" sz="2800" i="1" dirty="0">
                <a:solidFill>
                  <a:srgbClr val="002060"/>
                </a:solidFill>
                <a:latin typeface="Agency FB" panose="020B0503020202020204" pitchFamily="34" charset="0"/>
              </a:rPr>
              <a:t>.</a:t>
            </a:r>
            <a:br>
              <a:rPr lang="en-US" sz="2800" dirty="0">
                <a:solidFill>
                  <a:srgbClr val="002060"/>
                </a:solidFill>
                <a:latin typeface="Agency FB" panose="020B0503020202020204" pitchFamily="34" charset="0"/>
              </a:rPr>
            </a:br>
            <a:r>
              <a:rPr lang="en-US" sz="2800" b="1" u="sng" dirty="0">
                <a:latin typeface="Agency FB" panose="020B0503020202020204" pitchFamily="34" charset="0"/>
              </a:rPr>
              <a:t>Integrity:</a:t>
            </a:r>
            <a:r>
              <a:rPr lang="en-US" sz="2800" dirty="0">
                <a:latin typeface="Agency FB" panose="020B0503020202020204" pitchFamily="34" charset="0"/>
              </a:rPr>
              <a:t>  </a:t>
            </a:r>
            <a:r>
              <a:rPr lang="en-US" sz="2400" dirty="0">
                <a:latin typeface="Agency FB" panose="020B0503020202020204" pitchFamily="34" charset="0"/>
              </a:rPr>
              <a:t>We are faithful to who we say we are. </a:t>
            </a:r>
            <a:br>
              <a:rPr lang="en-US" sz="2800" dirty="0">
                <a:latin typeface="Agency FB" panose="020B0503020202020204" pitchFamily="34" charset="0"/>
              </a:rPr>
            </a:br>
            <a:r>
              <a:rPr lang="en-US" sz="1800" i="1" dirty="0">
                <a:solidFill>
                  <a:srgbClr val="002060"/>
                </a:solidFill>
                <a:latin typeface="Agency FB" panose="020B0503020202020204" pitchFamily="34" charset="0"/>
              </a:rPr>
              <a:t>Move with gratitude</a:t>
            </a:r>
            <a:r>
              <a:rPr lang="en-US" sz="2800" i="1" dirty="0">
                <a:solidFill>
                  <a:srgbClr val="002060"/>
                </a:solidFill>
                <a:latin typeface="Agency FB" panose="020B0503020202020204" pitchFamily="34" charset="0"/>
              </a:rPr>
              <a:t>.</a:t>
            </a:r>
            <a:br>
              <a:rPr lang="en-US" sz="2800" i="1" dirty="0">
                <a:solidFill>
                  <a:srgbClr val="002060"/>
                </a:solidFill>
                <a:latin typeface="Agency FB" panose="020B0503020202020204" pitchFamily="34" charset="0"/>
              </a:rPr>
            </a:br>
            <a:r>
              <a:rPr lang="en-US" sz="2800" b="1" u="sng" dirty="0">
                <a:latin typeface="Agency FB" panose="020B0503020202020204" pitchFamily="34" charset="0"/>
              </a:rPr>
              <a:t>Justice</a:t>
            </a:r>
            <a:r>
              <a:rPr lang="en-US" sz="2800" u="sng" dirty="0">
                <a:latin typeface="Agency FB" panose="020B0503020202020204" pitchFamily="34" charset="0"/>
              </a:rPr>
              <a:t>:</a:t>
            </a:r>
            <a:r>
              <a:rPr lang="en-US" sz="2800" dirty="0">
                <a:latin typeface="Agency FB" panose="020B0503020202020204" pitchFamily="34" charset="0"/>
              </a:rPr>
              <a:t> </a:t>
            </a:r>
            <a:r>
              <a:rPr lang="en-US" sz="2400" dirty="0">
                <a:latin typeface="Agency FB" panose="020B0503020202020204" pitchFamily="34" charset="0"/>
              </a:rPr>
              <a:t>We foster right relationships to promote the common good, including sustainability of earth.</a:t>
            </a:r>
            <a:br>
              <a:rPr lang="en-US" sz="2400" dirty="0">
                <a:latin typeface="Agency FB" panose="020B0503020202020204" pitchFamily="34" charset="0"/>
              </a:rPr>
            </a:br>
            <a:r>
              <a:rPr lang="en-US" sz="2800" i="1" dirty="0">
                <a:solidFill>
                  <a:srgbClr val="002060"/>
                </a:solidFill>
                <a:latin typeface="Agency FB" panose="020B0503020202020204" pitchFamily="34" charset="0"/>
              </a:rPr>
              <a:t> </a:t>
            </a:r>
            <a:r>
              <a:rPr lang="en-US" sz="1800" i="1" dirty="0">
                <a:solidFill>
                  <a:srgbClr val="002060"/>
                </a:solidFill>
                <a:latin typeface="Agency FB" panose="020B0503020202020204" pitchFamily="34" charset="0"/>
              </a:rPr>
              <a:t>Move to maintain healthy and trusting relationships.</a:t>
            </a:r>
            <a:br>
              <a:rPr lang="en-US" sz="2000" i="1" dirty="0">
                <a:solidFill>
                  <a:srgbClr val="002060"/>
                </a:solidFill>
                <a:latin typeface="Agency FB" panose="020B0503020202020204" pitchFamily="34" charset="0"/>
              </a:rPr>
            </a:br>
            <a:endParaRPr lang="en-US" sz="2000" i="1" dirty="0">
              <a:solidFill>
                <a:srgbClr val="002060"/>
              </a:solidFill>
              <a:latin typeface="Agency FB" panose="020B0503020202020204" pitchFamily="34" charset="0"/>
            </a:endParaRPr>
          </a:p>
        </p:txBody>
      </p:sp>
      <p:pic>
        <p:nvPicPr>
          <p:cNvPr id="4" name="Picture 3" descr="A picture containing text, clipart&#10;&#10;Description automatically generated">
            <a:extLst>
              <a:ext uri="{FF2B5EF4-FFF2-40B4-BE49-F238E27FC236}">
                <a16:creationId xmlns:a16="http://schemas.microsoft.com/office/drawing/2014/main" id="{8D37DC4B-07ED-4EEE-BD04-DD2DA122A87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20882" y="140510"/>
            <a:ext cx="2803680" cy="1411820"/>
          </a:xfrm>
          <a:prstGeom prst="rect">
            <a:avLst/>
          </a:prstGeom>
        </p:spPr>
      </p:pic>
    </p:spTree>
    <p:extLst>
      <p:ext uri="{BB962C8B-B14F-4D97-AF65-F5344CB8AC3E}">
        <p14:creationId xmlns:p14="http://schemas.microsoft.com/office/powerpoint/2010/main" val="297466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89F9553-C816-6842-8939-EE75ECF7EB2B}" type="slidenum">
              <a:rPr lang="en-US" smtClean="0"/>
              <a:pPr/>
              <a:t>7</a:t>
            </a:fld>
            <a:endParaRPr lang="en-US" dirty="0"/>
          </a:p>
        </p:txBody>
      </p:sp>
      <p:sp>
        <p:nvSpPr>
          <p:cNvPr id="5" name="Title 4"/>
          <p:cNvSpPr>
            <a:spLocks noGrp="1"/>
          </p:cNvSpPr>
          <p:nvPr>
            <p:ph type="title"/>
          </p:nvPr>
        </p:nvSpPr>
        <p:spPr/>
        <p:txBody>
          <a:bodyPr>
            <a:normAutofit/>
          </a:bodyPr>
          <a:lstStyle/>
          <a:p>
            <a:pPr lvl="0" algn="ctr">
              <a:spcBef>
                <a:spcPts val="0"/>
              </a:spcBef>
            </a:pPr>
            <a:r>
              <a:rPr lang="en-US" sz="4400" b="1" i="1" dirty="0">
                <a:latin typeface="Aparajita" panose="02020603050405020304" pitchFamily="18" charset="0"/>
                <a:cs typeface="Aparajita" panose="02020603050405020304" pitchFamily="18" charset="0"/>
              </a:rPr>
              <a:t>Core Value Highlight:</a:t>
            </a:r>
            <a:br>
              <a:rPr lang="en-US" sz="4400" b="1" i="1" dirty="0">
                <a:latin typeface="Aparajita" panose="02020603050405020304" pitchFamily="18" charset="0"/>
                <a:cs typeface="Aparajita" panose="02020603050405020304" pitchFamily="18" charset="0"/>
              </a:rPr>
            </a:br>
            <a:br>
              <a:rPr lang="en-US" sz="4400" b="1" i="1" dirty="0">
                <a:latin typeface="Aparajita" panose="02020603050405020304" pitchFamily="18" charset="0"/>
                <a:cs typeface="Aparajita" panose="02020603050405020304" pitchFamily="18" charset="0"/>
              </a:rPr>
            </a:br>
            <a:r>
              <a:rPr lang="en-US" sz="4400" b="1" i="1" dirty="0">
                <a:latin typeface="Aparajita" panose="02020603050405020304" pitchFamily="18" charset="0"/>
                <a:cs typeface="Aparajita" panose="02020603050405020304" pitchFamily="18" charset="0"/>
              </a:rPr>
              <a:t>3 </a:t>
            </a:r>
            <a:r>
              <a:rPr lang="en-US" sz="3600" b="1" i="1" dirty="0">
                <a:latin typeface="Agency FB" panose="020B0503020202020204" pitchFamily="34" charset="0"/>
                <a:cs typeface="Aparajita" panose="02020603050405020304" pitchFamily="18" charset="0"/>
              </a:rPr>
              <a:t>Essential “Safety” Practices</a:t>
            </a:r>
          </a:p>
        </p:txBody>
      </p:sp>
      <p:pic>
        <p:nvPicPr>
          <p:cNvPr id="4" name="Picture 3" descr="Graphical user interface, text, application&#10;&#10;Description automatically generated">
            <a:extLst>
              <a:ext uri="{FF2B5EF4-FFF2-40B4-BE49-F238E27FC236}">
                <a16:creationId xmlns:a16="http://schemas.microsoft.com/office/drawing/2014/main" id="{2ABA48DC-F678-45D7-8E04-7BB6C8ACDBA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19645" y="0"/>
            <a:ext cx="3200400" cy="3200400"/>
          </a:xfrm>
          <a:prstGeom prst="rect">
            <a:avLst/>
          </a:prstGeom>
        </p:spPr>
      </p:pic>
      <p:pic>
        <p:nvPicPr>
          <p:cNvPr id="7" name="Picture 6" descr="A group of people&#10;&#10;Description automatically generated with low confidence">
            <a:extLst>
              <a:ext uri="{FF2B5EF4-FFF2-40B4-BE49-F238E27FC236}">
                <a16:creationId xmlns:a16="http://schemas.microsoft.com/office/drawing/2014/main" id="{68A4C84E-6CBE-4C3E-9201-8EB23B0C53D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794547" y="4443628"/>
            <a:ext cx="2432160" cy="2136432"/>
          </a:xfrm>
          <a:prstGeom prst="rect">
            <a:avLst/>
          </a:prstGeom>
        </p:spPr>
      </p:pic>
      <p:pic>
        <p:nvPicPr>
          <p:cNvPr id="9" name="Picture 8" descr="A person's hand in a bathtub&#10;&#10;Description automatically generated with low confidence">
            <a:extLst>
              <a:ext uri="{FF2B5EF4-FFF2-40B4-BE49-F238E27FC236}">
                <a16:creationId xmlns:a16="http://schemas.microsoft.com/office/drawing/2014/main" id="{FCF4808A-0F4F-4C70-9CE2-E5B9F1EFE23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676133" y="3112566"/>
            <a:ext cx="3114404" cy="2284171"/>
          </a:xfrm>
          <a:prstGeom prst="rect">
            <a:avLst/>
          </a:prstGeom>
        </p:spPr>
      </p:pic>
      <p:pic>
        <p:nvPicPr>
          <p:cNvPr id="12" name="Picture 11" descr="Diagram&#10;&#10;Description automatically generated with medium confidence">
            <a:extLst>
              <a:ext uri="{FF2B5EF4-FFF2-40B4-BE49-F238E27FC236}">
                <a16:creationId xmlns:a16="http://schemas.microsoft.com/office/drawing/2014/main" id="{1A2408C7-FDA4-4C41-B7AB-87A641EE53A0}"/>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84458" y="2282738"/>
            <a:ext cx="2639898" cy="1967737"/>
          </a:xfrm>
          <a:prstGeom prst="rect">
            <a:avLst/>
          </a:prstGeom>
        </p:spPr>
      </p:pic>
      <p:sp>
        <p:nvSpPr>
          <p:cNvPr id="14" name="TextBox 13">
            <a:extLst>
              <a:ext uri="{FF2B5EF4-FFF2-40B4-BE49-F238E27FC236}">
                <a16:creationId xmlns:a16="http://schemas.microsoft.com/office/drawing/2014/main" id="{A4747D10-A062-4AB3-9C23-015B07682D7F}"/>
              </a:ext>
            </a:extLst>
          </p:cNvPr>
          <p:cNvSpPr txBox="1"/>
          <p:nvPr/>
        </p:nvSpPr>
        <p:spPr>
          <a:xfrm>
            <a:off x="3881534" y="3745434"/>
            <a:ext cx="4077477" cy="369332"/>
          </a:xfrm>
          <a:prstGeom prst="rect">
            <a:avLst/>
          </a:prstGeom>
          <a:noFill/>
        </p:spPr>
        <p:txBody>
          <a:bodyPr wrap="square">
            <a:spAutoFit/>
          </a:bodyPr>
          <a:lstStyle/>
          <a:p>
            <a:r>
              <a:rPr lang="en-US" sz="1800" dirty="0">
                <a:solidFill>
                  <a:schemeClr val="bg1"/>
                </a:solidFill>
                <a:latin typeface="Agency FB" panose="020B0503020202020204" pitchFamily="34" charset="0"/>
              </a:rPr>
              <a:t> </a:t>
            </a:r>
          </a:p>
        </p:txBody>
      </p:sp>
    </p:spTree>
    <p:extLst>
      <p:ext uri="{BB962C8B-B14F-4D97-AF65-F5344CB8AC3E}">
        <p14:creationId xmlns:p14="http://schemas.microsoft.com/office/powerpoint/2010/main" val="391622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52E805-5528-40E2-99A7-C559A5D8A318}"/>
              </a:ext>
            </a:extLst>
          </p:cNvPr>
          <p:cNvSpPr>
            <a:spLocks noGrp="1"/>
          </p:cNvSpPr>
          <p:nvPr>
            <p:ph type="sldNum" sz="quarter" idx="4"/>
          </p:nvPr>
        </p:nvSpPr>
        <p:spPr/>
        <p:txBody>
          <a:bodyPr/>
          <a:lstStyle/>
          <a:p>
            <a:fld id="{489F9553-C816-6842-8939-EE75ECF7EB2B}" type="slidenum">
              <a:rPr lang="en-US" smtClean="0"/>
              <a:pPr/>
              <a:t>8</a:t>
            </a:fld>
            <a:endParaRPr lang="en-US" dirty="0"/>
          </a:p>
        </p:txBody>
      </p:sp>
      <p:sp>
        <p:nvSpPr>
          <p:cNvPr id="3" name="Title 2">
            <a:extLst>
              <a:ext uri="{FF2B5EF4-FFF2-40B4-BE49-F238E27FC236}">
                <a16:creationId xmlns:a16="http://schemas.microsoft.com/office/drawing/2014/main" id="{71260275-4720-4B3E-A5CC-5DE65FEEEE01}"/>
              </a:ext>
            </a:extLst>
          </p:cNvPr>
          <p:cNvSpPr>
            <a:spLocks noGrp="1"/>
          </p:cNvSpPr>
          <p:nvPr>
            <p:ph type="title"/>
          </p:nvPr>
        </p:nvSpPr>
        <p:spPr/>
        <p:txBody>
          <a:bodyPr/>
          <a:lstStyle/>
          <a:p>
            <a:r>
              <a:rPr lang="en-US" dirty="0"/>
              <a:t>Daily Safety Measures </a:t>
            </a:r>
            <a:br>
              <a:rPr lang="en-US" sz="1050" b="1" dirty="0"/>
            </a:br>
            <a:r>
              <a:rPr lang="en-US" sz="1800" b="1" i="1" dirty="0"/>
              <a:t>Health Screening &amp; PPE Required</a:t>
            </a:r>
          </a:p>
        </p:txBody>
      </p:sp>
      <p:sp>
        <p:nvSpPr>
          <p:cNvPr id="4" name="TextBox 3">
            <a:extLst>
              <a:ext uri="{FF2B5EF4-FFF2-40B4-BE49-F238E27FC236}">
                <a16:creationId xmlns:a16="http://schemas.microsoft.com/office/drawing/2014/main" id="{AB6AAE0C-5A36-4300-9FBE-68D0B6EB209E}"/>
              </a:ext>
            </a:extLst>
          </p:cNvPr>
          <p:cNvSpPr txBox="1"/>
          <p:nvPr/>
        </p:nvSpPr>
        <p:spPr>
          <a:xfrm>
            <a:off x="895739" y="3601616"/>
            <a:ext cx="7436498" cy="1918346"/>
          </a:xfrm>
          <a:prstGeom prst="rect">
            <a:avLst/>
          </a:prstGeom>
          <a:noFill/>
        </p:spPr>
        <p:txBody>
          <a:bodyPr wrap="square" rtlCol="0">
            <a:spAutoFit/>
          </a:bodyPr>
          <a:lstStyle/>
          <a:p>
            <a:pPr>
              <a:lnSpc>
                <a:spcPts val="2100"/>
              </a:lnSpc>
              <a:spcAft>
                <a:spcPts val="600"/>
              </a:spcAft>
            </a:pPr>
            <a:r>
              <a:rPr lang="en-US" sz="1600" dirty="0">
                <a:solidFill>
                  <a:schemeClr val="bg1"/>
                </a:solidFill>
              </a:rPr>
              <a:t>If you have </a:t>
            </a:r>
            <a:r>
              <a:rPr lang="en-US" sz="1600" b="1" u="sng" dirty="0">
                <a:solidFill>
                  <a:srgbClr val="00B0F0"/>
                </a:solidFill>
              </a:rPr>
              <a:t>any of the following symptoms or been exposed :</a:t>
            </a:r>
          </a:p>
          <a:p>
            <a:pPr>
              <a:lnSpc>
                <a:spcPts val="2100"/>
              </a:lnSpc>
              <a:spcAft>
                <a:spcPts val="600"/>
              </a:spcAft>
            </a:pPr>
            <a:r>
              <a:rPr lang="en-US" sz="1600" b="1" dirty="0">
                <a:solidFill>
                  <a:schemeClr val="bg1"/>
                </a:solidFill>
              </a:rPr>
              <a:t>PLEASE STAY HOME</a:t>
            </a:r>
            <a:r>
              <a:rPr lang="en-US" sz="1600" dirty="0">
                <a:solidFill>
                  <a:schemeClr val="bg1"/>
                </a:solidFill>
              </a:rPr>
              <a:t> and consult your physician for next best practices.</a:t>
            </a:r>
          </a:p>
          <a:p>
            <a:pPr>
              <a:lnSpc>
                <a:spcPts val="2100"/>
              </a:lnSpc>
              <a:spcAft>
                <a:spcPts val="600"/>
              </a:spcAft>
            </a:pPr>
            <a:endParaRPr lang="en-US" sz="1600" dirty="0">
              <a:solidFill>
                <a:schemeClr val="bg1"/>
              </a:solidFill>
            </a:endParaRPr>
          </a:p>
          <a:p>
            <a:pPr>
              <a:lnSpc>
                <a:spcPts val="2100"/>
              </a:lnSpc>
              <a:spcAft>
                <a:spcPts val="600"/>
              </a:spcAft>
            </a:pPr>
            <a:r>
              <a:rPr lang="en-US" sz="1600" dirty="0">
                <a:solidFill>
                  <a:schemeClr val="bg1"/>
                </a:solidFill>
              </a:rPr>
              <a:t>If you have fever, chills, cough, shortness of breath, or difficulty breathing. Sore throat, loss of smell or taste, headache, runny nose, muscle aches/pain, diarrhea, nausea or vomiting.</a:t>
            </a:r>
          </a:p>
        </p:txBody>
      </p:sp>
      <p:sp>
        <p:nvSpPr>
          <p:cNvPr id="5" name="TextBox 4">
            <a:extLst>
              <a:ext uri="{FF2B5EF4-FFF2-40B4-BE49-F238E27FC236}">
                <a16:creationId xmlns:a16="http://schemas.microsoft.com/office/drawing/2014/main" id="{12BED82D-BDDB-4E1B-9529-64D5FBC3D17F}"/>
              </a:ext>
            </a:extLst>
          </p:cNvPr>
          <p:cNvSpPr txBox="1"/>
          <p:nvPr/>
        </p:nvSpPr>
        <p:spPr>
          <a:xfrm>
            <a:off x="4795935" y="2537797"/>
            <a:ext cx="4432042" cy="687239"/>
          </a:xfrm>
          <a:prstGeom prst="rect">
            <a:avLst/>
          </a:prstGeom>
          <a:noFill/>
        </p:spPr>
        <p:txBody>
          <a:bodyPr wrap="square" rtlCol="0">
            <a:spAutoFit/>
          </a:bodyPr>
          <a:lstStyle/>
          <a:p>
            <a:pPr>
              <a:lnSpc>
                <a:spcPts val="2100"/>
              </a:lnSpc>
              <a:spcAft>
                <a:spcPts val="600"/>
              </a:spcAft>
            </a:pPr>
            <a:r>
              <a:rPr lang="en-US" sz="1600" b="1" i="1" dirty="0">
                <a:solidFill>
                  <a:schemeClr val="bg1"/>
                </a:solidFill>
              </a:rPr>
              <a:t>You must wear an approved mask </a:t>
            </a:r>
          </a:p>
          <a:p>
            <a:pPr>
              <a:lnSpc>
                <a:spcPts val="2100"/>
              </a:lnSpc>
              <a:spcAft>
                <a:spcPts val="600"/>
              </a:spcAft>
            </a:pPr>
            <a:r>
              <a:rPr lang="en-US" sz="1600" b="1" i="1" dirty="0">
                <a:solidFill>
                  <a:schemeClr val="bg1"/>
                </a:solidFill>
              </a:rPr>
              <a:t>at all times while on a St. Joe’s campus.</a:t>
            </a:r>
            <a:r>
              <a:rPr lang="en-US" sz="1600" dirty="0">
                <a:solidFill>
                  <a:srgbClr val="443D3E"/>
                </a:solidFill>
              </a:rPr>
              <a:t>.</a:t>
            </a:r>
          </a:p>
        </p:txBody>
      </p:sp>
      <p:pic>
        <p:nvPicPr>
          <p:cNvPr id="7" name="Picture 6" descr="Blue medical face mask on pink background">
            <a:extLst>
              <a:ext uri="{FF2B5EF4-FFF2-40B4-BE49-F238E27FC236}">
                <a16:creationId xmlns:a16="http://schemas.microsoft.com/office/drawing/2014/main" id="{43BC98AE-F105-4333-8DD0-4744B70A1CF9}"/>
              </a:ext>
            </a:extLst>
          </p:cNvPr>
          <p:cNvPicPr>
            <a:picLocks noChangeAspect="1"/>
          </p:cNvPicPr>
          <p:nvPr/>
        </p:nvPicPr>
        <p:blipFill>
          <a:blip r:embed="rId2"/>
          <a:stretch>
            <a:fillRect/>
          </a:stretch>
        </p:blipFill>
        <p:spPr>
          <a:xfrm>
            <a:off x="6598527" y="1120454"/>
            <a:ext cx="1537767" cy="1229053"/>
          </a:xfrm>
          <a:prstGeom prst="rect">
            <a:avLst/>
          </a:prstGeom>
        </p:spPr>
      </p:pic>
      <p:sp>
        <p:nvSpPr>
          <p:cNvPr id="8" name="TextBox 7">
            <a:extLst>
              <a:ext uri="{FF2B5EF4-FFF2-40B4-BE49-F238E27FC236}">
                <a16:creationId xmlns:a16="http://schemas.microsoft.com/office/drawing/2014/main" id="{4B78C07B-A06C-4276-8FA5-E7FA2DEE3009}"/>
              </a:ext>
            </a:extLst>
          </p:cNvPr>
          <p:cNvSpPr txBox="1"/>
          <p:nvPr/>
        </p:nvSpPr>
        <p:spPr>
          <a:xfrm>
            <a:off x="5001208" y="5831633"/>
            <a:ext cx="5014301" cy="687239"/>
          </a:xfrm>
          <a:prstGeom prst="rect">
            <a:avLst/>
          </a:prstGeom>
          <a:noFill/>
        </p:spPr>
        <p:txBody>
          <a:bodyPr wrap="square" rtlCol="0">
            <a:spAutoFit/>
          </a:bodyPr>
          <a:lstStyle/>
          <a:p>
            <a:pPr>
              <a:lnSpc>
                <a:spcPts val="2100"/>
              </a:lnSpc>
              <a:spcAft>
                <a:spcPts val="600"/>
              </a:spcAft>
            </a:pPr>
            <a:r>
              <a:rPr lang="en-US" sz="1600" dirty="0">
                <a:solidFill>
                  <a:schemeClr val="bg1"/>
                </a:solidFill>
              </a:rPr>
              <a:t>You </a:t>
            </a:r>
            <a:r>
              <a:rPr lang="en-US" sz="1600" b="1" u="sng" dirty="0">
                <a:solidFill>
                  <a:srgbClr val="00B0F0"/>
                </a:solidFill>
              </a:rPr>
              <a:t>MUST</a:t>
            </a:r>
            <a:r>
              <a:rPr lang="en-US" sz="1600" dirty="0">
                <a:solidFill>
                  <a:schemeClr val="bg1"/>
                </a:solidFill>
              </a:rPr>
              <a:t> past an in-person screening</a:t>
            </a:r>
          </a:p>
          <a:p>
            <a:pPr>
              <a:lnSpc>
                <a:spcPts val="2100"/>
              </a:lnSpc>
              <a:spcAft>
                <a:spcPts val="600"/>
              </a:spcAft>
            </a:pPr>
            <a:r>
              <a:rPr lang="en-US" sz="1600" dirty="0">
                <a:solidFill>
                  <a:schemeClr val="bg1"/>
                </a:solidFill>
              </a:rPr>
              <a:t>prior to access on campus.</a:t>
            </a:r>
          </a:p>
        </p:txBody>
      </p:sp>
    </p:spTree>
    <p:extLst>
      <p:ext uri="{BB962C8B-B14F-4D97-AF65-F5344CB8AC3E}">
        <p14:creationId xmlns:p14="http://schemas.microsoft.com/office/powerpoint/2010/main" val="303158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2539D0-EC7C-4313-B0C1-DC61FD5EEC4E}"/>
              </a:ext>
            </a:extLst>
          </p:cNvPr>
          <p:cNvSpPr>
            <a:spLocks noGrp="1"/>
          </p:cNvSpPr>
          <p:nvPr>
            <p:ph type="sldNum" sz="quarter" idx="4"/>
          </p:nvPr>
        </p:nvSpPr>
        <p:spPr/>
        <p:txBody>
          <a:bodyPr/>
          <a:lstStyle/>
          <a:p>
            <a:fld id="{489F9553-C816-6842-8939-EE75ECF7EB2B}" type="slidenum">
              <a:rPr lang="en-US" smtClean="0"/>
              <a:pPr/>
              <a:t>9</a:t>
            </a:fld>
            <a:endParaRPr lang="en-US" dirty="0"/>
          </a:p>
        </p:txBody>
      </p:sp>
      <p:sp>
        <p:nvSpPr>
          <p:cNvPr id="3" name="Title 2">
            <a:extLst>
              <a:ext uri="{FF2B5EF4-FFF2-40B4-BE49-F238E27FC236}">
                <a16:creationId xmlns:a16="http://schemas.microsoft.com/office/drawing/2014/main" id="{D7FFA9FB-32F1-4BFE-9449-BB90F845AF9F}"/>
              </a:ext>
            </a:extLst>
          </p:cNvPr>
          <p:cNvSpPr>
            <a:spLocks noGrp="1"/>
          </p:cNvSpPr>
          <p:nvPr>
            <p:ph type="title"/>
          </p:nvPr>
        </p:nvSpPr>
        <p:spPr/>
        <p:txBody>
          <a:bodyPr>
            <a:normAutofit/>
          </a:bodyPr>
          <a:lstStyle/>
          <a:p>
            <a:r>
              <a:rPr lang="en-US" sz="4400" i="1" dirty="0">
                <a:latin typeface="Aparajita" panose="02020603050405020304" pitchFamily="18" charset="0"/>
                <a:cs typeface="Aparajita" panose="02020603050405020304" pitchFamily="18" charset="0"/>
              </a:rPr>
              <a:t>The Patient Experience</a:t>
            </a:r>
          </a:p>
        </p:txBody>
      </p:sp>
      <p:sp>
        <p:nvSpPr>
          <p:cNvPr id="4" name="TextBox 3">
            <a:extLst>
              <a:ext uri="{FF2B5EF4-FFF2-40B4-BE49-F238E27FC236}">
                <a16:creationId xmlns:a16="http://schemas.microsoft.com/office/drawing/2014/main" id="{D479BB5F-B92A-4CD1-AD6B-84308B3E5B0F}"/>
              </a:ext>
            </a:extLst>
          </p:cNvPr>
          <p:cNvSpPr txBox="1"/>
          <p:nvPr/>
        </p:nvSpPr>
        <p:spPr>
          <a:xfrm>
            <a:off x="615820" y="2255681"/>
            <a:ext cx="9219194" cy="4495974"/>
          </a:xfrm>
          <a:prstGeom prst="rect">
            <a:avLst/>
          </a:prstGeom>
          <a:noFill/>
        </p:spPr>
        <p:txBody>
          <a:bodyPr wrap="square" rtlCol="0">
            <a:spAutoFit/>
          </a:bodyPr>
          <a:lstStyle/>
          <a:p>
            <a:pPr>
              <a:lnSpc>
                <a:spcPts val="2100"/>
              </a:lnSpc>
              <a:spcAft>
                <a:spcPts val="600"/>
              </a:spcAft>
            </a:pPr>
            <a:r>
              <a:rPr lang="en-US" sz="2400" dirty="0">
                <a:solidFill>
                  <a:schemeClr val="bg1"/>
                </a:solidFill>
                <a:latin typeface="Agency FB" panose="020B0503020202020204" pitchFamily="34" charset="0"/>
              </a:rPr>
              <a:t>Our mission as volunteers is to provide comfort measures </a:t>
            </a:r>
          </a:p>
          <a:p>
            <a:pPr>
              <a:lnSpc>
                <a:spcPts val="2100"/>
              </a:lnSpc>
              <a:spcAft>
                <a:spcPts val="600"/>
              </a:spcAft>
            </a:pPr>
            <a:r>
              <a:rPr lang="en-US" sz="2400" dirty="0">
                <a:solidFill>
                  <a:schemeClr val="bg1"/>
                </a:solidFill>
                <a:latin typeface="Agency FB" panose="020B0503020202020204" pitchFamily="34" charset="0"/>
              </a:rPr>
              <a:t>to the patients and visitors.  </a:t>
            </a:r>
          </a:p>
          <a:p>
            <a:pPr>
              <a:lnSpc>
                <a:spcPts val="2100"/>
              </a:lnSpc>
              <a:spcAft>
                <a:spcPts val="600"/>
              </a:spcAft>
            </a:pPr>
            <a:endParaRPr lang="en-US" sz="2400" dirty="0">
              <a:solidFill>
                <a:schemeClr val="bg1"/>
              </a:solidFill>
              <a:latin typeface="Agency FB" panose="020B0503020202020204" pitchFamily="34" charset="0"/>
            </a:endParaRPr>
          </a:p>
          <a:p>
            <a:pPr>
              <a:lnSpc>
                <a:spcPts val="2100"/>
              </a:lnSpc>
              <a:spcAft>
                <a:spcPts val="600"/>
              </a:spcAft>
            </a:pPr>
            <a:r>
              <a:rPr lang="en-US" sz="2400" dirty="0">
                <a:solidFill>
                  <a:schemeClr val="bg1"/>
                </a:solidFill>
                <a:latin typeface="Agency FB" panose="020B0503020202020204" pitchFamily="34" charset="0"/>
              </a:rPr>
              <a:t>While we support the St. Joe’s colleagues, we are not permitted</a:t>
            </a:r>
          </a:p>
          <a:p>
            <a:pPr>
              <a:lnSpc>
                <a:spcPts val="2100"/>
              </a:lnSpc>
              <a:spcAft>
                <a:spcPts val="600"/>
              </a:spcAft>
            </a:pPr>
            <a:r>
              <a:rPr lang="en-US" sz="2400" dirty="0">
                <a:solidFill>
                  <a:schemeClr val="bg1"/>
                </a:solidFill>
                <a:latin typeface="Agency FB" panose="020B0503020202020204" pitchFamily="34" charset="0"/>
              </a:rPr>
              <a:t>to perform the task in which they are employed to do for the patients.</a:t>
            </a:r>
          </a:p>
          <a:p>
            <a:pPr>
              <a:lnSpc>
                <a:spcPts val="2100"/>
              </a:lnSpc>
              <a:spcAft>
                <a:spcPts val="600"/>
              </a:spcAft>
            </a:pPr>
            <a:endParaRPr lang="en-US" sz="2400" dirty="0">
              <a:solidFill>
                <a:schemeClr val="bg1"/>
              </a:solidFill>
              <a:latin typeface="Agency FB" panose="020B0503020202020204" pitchFamily="34" charset="0"/>
            </a:endParaRPr>
          </a:p>
          <a:p>
            <a:pPr>
              <a:lnSpc>
                <a:spcPts val="2100"/>
              </a:lnSpc>
              <a:spcAft>
                <a:spcPts val="600"/>
              </a:spcAft>
            </a:pPr>
            <a:r>
              <a:rPr lang="en-US" sz="2400" dirty="0">
                <a:solidFill>
                  <a:schemeClr val="bg1"/>
                </a:solidFill>
                <a:latin typeface="Agency FB" panose="020B0503020202020204" pitchFamily="34" charset="0"/>
              </a:rPr>
              <a:t>Therefore, we understand our role is to add that extra care and support making the </a:t>
            </a:r>
          </a:p>
          <a:p>
            <a:pPr>
              <a:lnSpc>
                <a:spcPts val="2100"/>
              </a:lnSpc>
              <a:spcAft>
                <a:spcPts val="600"/>
              </a:spcAft>
            </a:pPr>
            <a:r>
              <a:rPr lang="en-US" sz="2400" dirty="0">
                <a:solidFill>
                  <a:schemeClr val="bg1"/>
                </a:solidFill>
                <a:latin typeface="Agency FB" panose="020B0503020202020204" pitchFamily="34" charset="0"/>
              </a:rPr>
              <a:t>visit here </a:t>
            </a:r>
            <a:r>
              <a:rPr lang="en-US" sz="2400" dirty="0" err="1">
                <a:solidFill>
                  <a:schemeClr val="bg1"/>
                </a:solidFill>
                <a:latin typeface="Agency FB" panose="020B0503020202020204" pitchFamily="34" charset="0"/>
              </a:rPr>
              <a:t>ReMarkable</a:t>
            </a:r>
            <a:r>
              <a:rPr lang="en-US" sz="2400" dirty="0">
                <a:solidFill>
                  <a:schemeClr val="bg1"/>
                </a:solidFill>
                <a:latin typeface="Agency FB" panose="020B0503020202020204" pitchFamily="34" charset="0"/>
              </a:rPr>
              <a:t>.</a:t>
            </a:r>
          </a:p>
          <a:p>
            <a:pPr>
              <a:lnSpc>
                <a:spcPts val="2100"/>
              </a:lnSpc>
              <a:spcAft>
                <a:spcPts val="600"/>
              </a:spcAft>
            </a:pPr>
            <a:endParaRPr lang="en-US" sz="2400" dirty="0">
              <a:solidFill>
                <a:schemeClr val="bg1"/>
              </a:solidFill>
              <a:latin typeface="Agency FB" panose="020B0503020202020204" pitchFamily="34" charset="0"/>
            </a:endParaRPr>
          </a:p>
          <a:p>
            <a:pPr>
              <a:lnSpc>
                <a:spcPts val="2100"/>
              </a:lnSpc>
              <a:spcAft>
                <a:spcPts val="600"/>
              </a:spcAft>
            </a:pPr>
            <a:r>
              <a:rPr lang="en-US" sz="2400" dirty="0">
                <a:solidFill>
                  <a:schemeClr val="bg1"/>
                </a:solidFill>
                <a:latin typeface="Agency FB" panose="020B0503020202020204" pitchFamily="34" charset="0"/>
              </a:rPr>
              <a:t>Patients are at the center of all we do… </a:t>
            </a:r>
            <a:r>
              <a:rPr lang="en-US" sz="2400" b="1" i="1" dirty="0">
                <a:solidFill>
                  <a:srgbClr val="EBBD22"/>
                </a:solidFill>
                <a:latin typeface="Agency FB" panose="020B0503020202020204" pitchFamily="34" charset="0"/>
              </a:rPr>
              <a:t>Let’s review ways of connecting with them</a:t>
            </a:r>
            <a:r>
              <a:rPr lang="en-US" sz="2400" b="1" dirty="0">
                <a:solidFill>
                  <a:srgbClr val="EBBD22"/>
                </a:solidFill>
                <a:latin typeface="Agency FB" panose="020B0503020202020204" pitchFamily="34" charset="0"/>
              </a:rPr>
              <a:t>.</a:t>
            </a:r>
          </a:p>
          <a:p>
            <a:pPr>
              <a:lnSpc>
                <a:spcPts val="2100"/>
              </a:lnSpc>
              <a:spcAft>
                <a:spcPts val="600"/>
              </a:spcAft>
            </a:pPr>
            <a:endParaRPr lang="en-US" sz="2400" dirty="0">
              <a:solidFill>
                <a:schemeClr val="bg1"/>
              </a:solidFill>
              <a:latin typeface="Agency FB" panose="020B0503020202020204" pitchFamily="34" charset="0"/>
            </a:endParaRPr>
          </a:p>
          <a:p>
            <a:pPr>
              <a:lnSpc>
                <a:spcPts val="2100"/>
              </a:lnSpc>
              <a:spcAft>
                <a:spcPts val="600"/>
              </a:spcAft>
            </a:pPr>
            <a:r>
              <a:rPr lang="en-US" sz="1600" dirty="0">
                <a:solidFill>
                  <a:schemeClr val="bg1"/>
                </a:solidFill>
              </a:rPr>
              <a:t> </a:t>
            </a:r>
          </a:p>
          <a:p>
            <a:pPr>
              <a:lnSpc>
                <a:spcPts val="2100"/>
              </a:lnSpc>
              <a:spcAft>
                <a:spcPts val="600"/>
              </a:spcAft>
            </a:pPr>
            <a:endParaRPr lang="en-US" sz="1600" dirty="0">
              <a:solidFill>
                <a:srgbClr val="443D3E"/>
              </a:solidFill>
            </a:endParaRPr>
          </a:p>
        </p:txBody>
      </p:sp>
      <p:pic>
        <p:nvPicPr>
          <p:cNvPr id="8" name="Picture 7" descr="A picture containing yellow&#10;&#10;Description automatically generated">
            <a:extLst>
              <a:ext uri="{FF2B5EF4-FFF2-40B4-BE49-F238E27FC236}">
                <a16:creationId xmlns:a16="http://schemas.microsoft.com/office/drawing/2014/main" id="{64E08C31-04EE-44A0-A46A-2F016989EEF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40676" y="438538"/>
            <a:ext cx="1595535" cy="1595535"/>
          </a:xfrm>
          <a:prstGeom prst="rect">
            <a:avLst/>
          </a:prstGeom>
        </p:spPr>
      </p:pic>
    </p:spTree>
    <p:extLst>
      <p:ext uri="{BB962C8B-B14F-4D97-AF65-F5344CB8AC3E}">
        <p14:creationId xmlns:p14="http://schemas.microsoft.com/office/powerpoint/2010/main" val="3820069195"/>
      </p:ext>
    </p:extLst>
  </p:cSld>
  <p:clrMapOvr>
    <a:masterClrMapping/>
  </p:clrMapOvr>
</p:sld>
</file>

<file path=ppt/theme/theme1.xml><?xml version="1.0" encoding="utf-8"?>
<a:theme xmlns:a="http://schemas.openxmlformats.org/drawingml/2006/main" name="St. Joe's_PPTtemplate">
  <a:themeElements>
    <a:clrScheme name="Custom 17">
      <a:dk1>
        <a:srgbClr val="4A4B4D"/>
      </a:dk1>
      <a:lt1>
        <a:sysClr val="window" lastClr="FFFFFF"/>
      </a:lt1>
      <a:dk2>
        <a:srgbClr val="8E1E3C"/>
      </a:dk2>
      <a:lt2>
        <a:srgbClr val="A8B236"/>
      </a:lt2>
      <a:accent1>
        <a:srgbClr val="EDBB22"/>
      </a:accent1>
      <a:accent2>
        <a:srgbClr val="D88430"/>
      </a:accent2>
      <a:accent3>
        <a:srgbClr val="85A5AC"/>
      </a:accent3>
      <a:accent4>
        <a:srgbClr val="B6A78B"/>
      </a:accent4>
      <a:accent5>
        <a:srgbClr val="766150"/>
      </a:accent5>
      <a:accent6>
        <a:srgbClr val="A2B133"/>
      </a:accent6>
      <a:hlink>
        <a:srgbClr val="00A9E0"/>
      </a:hlink>
      <a:folHlink>
        <a:srgbClr val="8A19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B62F3ED8CC744D8533ECB70C1D65B8" ma:contentTypeVersion="1" ma:contentTypeDescription="Create a new document." ma:contentTypeScope="" ma:versionID="252ed71f8ba2d62b7e67b3e6f3dfe803">
  <xsd:schema xmlns:xsd="http://www.w3.org/2001/XMLSchema" xmlns:xs="http://www.w3.org/2001/XMLSchema" xmlns:p="http://schemas.microsoft.com/office/2006/metadata/properties" xmlns:ns2="4b91531d-a4f7-47e3-8687-1e7e838a3343" xmlns:ns3="aecb255a-9a95-4892-a8bb-7c5d70baed07" targetNamespace="http://schemas.microsoft.com/office/2006/metadata/properties" ma:root="true" ma:fieldsID="89af2332642952a8b70f0cc40cfe8b40" ns2:_="" ns3:_="">
    <xsd:import namespace="4b91531d-a4f7-47e3-8687-1e7e838a3343"/>
    <xsd:import namespace="aecb255a-9a95-4892-a8bb-7c5d70baed07"/>
    <xsd:element name="properties">
      <xsd:complexType>
        <xsd:sequence>
          <xsd:element name="documentManagement">
            <xsd:complexType>
              <xsd:all>
                <xsd:element ref="ns2:_dlc_DocId" minOccurs="0"/>
                <xsd:element ref="ns2:_dlc_DocIdUrl" minOccurs="0"/>
                <xsd:element ref="ns2:_dlc_DocIdPersistId" minOccurs="0"/>
                <xsd:element ref="ns3:_x002b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1531d-a4f7-47e3-8687-1e7e838a334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ecb255a-9a95-4892-a8bb-7c5d70baed07" elementFormDefault="qualified">
    <xsd:import namespace="http://schemas.microsoft.com/office/2006/documentManagement/types"/>
    <xsd:import namespace="http://schemas.microsoft.com/office/infopath/2007/PartnerControls"/>
    <xsd:element name="_x002b_" ma:index="11" nillable="true" ma:displayName="+" ma:internalName="_x002b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2b_ xmlns="aecb255a-9a95-4892-a8bb-7c5d70baed07">Presentations</_x002b_>
    <_dlc_DocId xmlns="4b91531d-a4f7-47e3-8687-1e7e838a3343">VWZWURQ6C24W-2712-94</_dlc_DocId>
    <_dlc_DocIdUrl xmlns="4b91531d-a4f7-47e3-8687-1e7e838a3343">
      <Url>http://sjmhsmi.che.org/depts/marcom/_layouts/DocIdRedir.aspx?ID=VWZWURQ6C24W-2712-94</Url>
      <Description>VWZWURQ6C24W-2712-94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8BB2D0-7442-4400-B883-EA1178C53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91531d-a4f7-47e3-8687-1e7e838a3343"/>
    <ds:schemaRef ds:uri="aecb255a-9a95-4892-a8bb-7c5d70baed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A95286-EA34-42CA-8DBE-DF56C92A64EF}">
  <ds:schemaRefs>
    <ds:schemaRef ds:uri="http://purl.org/dc/elements/1.1/"/>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aecb255a-9a95-4892-a8bb-7c5d70baed07"/>
    <ds:schemaRef ds:uri="4b91531d-a4f7-47e3-8687-1e7e838a3343"/>
    <ds:schemaRef ds:uri="http://purl.org/dc/dcmitype/"/>
  </ds:schemaRefs>
</ds:datastoreItem>
</file>

<file path=customXml/itemProps3.xml><?xml version="1.0" encoding="utf-8"?>
<ds:datastoreItem xmlns:ds="http://schemas.openxmlformats.org/officeDocument/2006/customXml" ds:itemID="{F15CC835-FD89-40E9-BC8E-2EECA7C8CE05}">
  <ds:schemaRefs>
    <ds:schemaRef ds:uri="http://schemas.microsoft.com/sharepoint/events"/>
  </ds:schemaRefs>
</ds:datastoreItem>
</file>

<file path=customXml/itemProps4.xml><?xml version="1.0" encoding="utf-8"?>
<ds:datastoreItem xmlns:ds="http://schemas.openxmlformats.org/officeDocument/2006/customXml" ds:itemID="{6908FDC4-C673-49DE-8099-25831E35A1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2234</TotalTime>
  <Words>2148</Words>
  <Application>Microsoft Office PowerPoint</Application>
  <PresentationFormat>On-screen Show (4:3)</PresentationFormat>
  <Paragraphs>305</Paragraphs>
  <Slides>38</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Agency FB</vt:lpstr>
      <vt:lpstr>Aparajita</vt:lpstr>
      <vt:lpstr>Arial</vt:lpstr>
      <vt:lpstr>Calibri</vt:lpstr>
      <vt:lpstr>Libre Baskerville</vt:lpstr>
      <vt:lpstr>St. Joe's_PPTtemplate</vt:lpstr>
      <vt:lpstr>Office Theme</vt:lpstr>
      <vt:lpstr> Volunteer Services Annual Refresher 3/22</vt:lpstr>
      <vt:lpstr>Our mission statement….</vt:lpstr>
      <vt:lpstr>How do you live our mission in your volunteer role? </vt:lpstr>
      <vt:lpstr>PowerPoint Presentation</vt:lpstr>
      <vt:lpstr> CORE VALUES……  Commitment To Those Who Are Poor:  We stand with and serve those who are poor, especially those most vulnerable.   Move to help those in need and provide comfort. Stewardship: We honor and hold ourselves accountable for the human, financial, and natural resources entrusted to our care.   Move with an owner’s mind and servant’s heart. Safety:   We embrace a culture that prevents harm and nurtures a healing, safe environment for all.  Move safely in all of your tasks. </vt:lpstr>
      <vt:lpstr>    CORE VALUES…….  Reverence: We honor the sacredness and dignity of every person.  Move to connect with compassion and courtesy. Integrity:  We are faithful to who we say we are.  Move with gratitude. Justice: We foster right relationships to promote the common good, including sustainability of earth.  Move to maintain healthy and trusting relationships. </vt:lpstr>
      <vt:lpstr>Core Value Highlight:  3 Essential “Safety” Practices</vt:lpstr>
      <vt:lpstr>Daily Safety Measures  Health Screening &amp; PPE Required</vt:lpstr>
      <vt:lpstr>The Patient Experience</vt:lpstr>
      <vt:lpstr> We MUST show and connect with……..</vt:lpstr>
      <vt:lpstr>PowerPoint Presentation</vt:lpstr>
      <vt:lpstr>Speaking and Listening are equally important.  Now, let’s review ways to listen so we best understand how words can heal and help.</vt:lpstr>
      <vt:lpstr>PowerPoint Presentation</vt:lpstr>
      <vt:lpstr>Active Listening</vt:lpstr>
      <vt:lpstr> Customer Service &amp; Service Excellence Standards</vt:lpstr>
      <vt:lpstr> Customer Service </vt:lpstr>
      <vt:lpstr>PowerPoint Presentation</vt:lpstr>
      <vt:lpstr>  Service Excellence Standards</vt:lpstr>
      <vt:lpstr> How to Interact With Patients using Customer Service</vt:lpstr>
      <vt:lpstr>Wheelchair Transportation</vt:lpstr>
      <vt:lpstr>Wheelchair 101:</vt:lpstr>
      <vt:lpstr> Traveling to Your Destination/When You Get There</vt:lpstr>
      <vt:lpstr>Infection Control</vt:lpstr>
      <vt:lpstr>Please have visitors use hand sanitizers.</vt:lpstr>
      <vt:lpstr> The Basics</vt:lpstr>
      <vt:lpstr> Handwashing  Technique</vt:lpstr>
      <vt:lpstr>Absence Policy</vt:lpstr>
      <vt:lpstr>PowerPoint Presentation</vt:lpstr>
      <vt:lpstr>Confidentiality/HIPPA</vt:lpstr>
      <vt:lpstr> Confidentiality/HIPPA Policies</vt:lpstr>
      <vt:lpstr>Hospital Emergency Codes are changing to overhead announcements Effective  July 1, 2018 </vt:lpstr>
      <vt:lpstr> Emergency Codes ARE Plain Language Alerts</vt:lpstr>
      <vt:lpstr> Other Emergencies Without a Code</vt:lpstr>
      <vt:lpstr> Domestic Violence</vt:lpstr>
      <vt:lpstr>Kiosks &amp; Dress Code</vt:lpstr>
      <vt:lpstr> Hospital Kiosks</vt:lpstr>
      <vt:lpstr> Dress Code</vt:lpstr>
      <vt:lpstr>Thank you for your service!</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Renee T. Kolzow</cp:lastModifiedBy>
  <cp:revision>79</cp:revision>
  <dcterms:created xsi:type="dcterms:W3CDTF">2015-01-16T20:21:04Z</dcterms:created>
  <dcterms:modified xsi:type="dcterms:W3CDTF">2022-04-22T15:33:31Z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0x010100A1B62F3ED8CC744D8533ECB70C1D65B8</vt:lpwstr>
  </property>
  <property fmtid="{D5CDD505-2E9C-101B-9397-08002B2CF9AE}" pid="3" name="_dlc_DocIdItemGuid">
    <vt:lpwstr>c26fb09a-f793-494c-ac3d-6b4973da1409</vt:lpwstr>
  </property>
</Properties>
</file>